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9" r:id="rId3"/>
    <p:sldId id="265" r:id="rId4"/>
    <p:sldId id="264" r:id="rId5"/>
    <p:sldId id="267" r:id="rId6"/>
    <p:sldId id="270" r:id="rId7"/>
    <p:sldId id="266" r:id="rId8"/>
    <p:sldId id="272" r:id="rId9"/>
    <p:sldId id="274" r:id="rId10"/>
    <p:sldId id="259" r:id="rId11"/>
    <p:sldId id="279" r:id="rId12"/>
    <p:sldId id="278" r:id="rId13"/>
    <p:sldId id="280" r:id="rId14"/>
    <p:sldId id="271" r:id="rId15"/>
    <p:sldId id="275" r:id="rId16"/>
    <p:sldId id="277" r:id="rId17"/>
    <p:sldId id="276" r:id="rId18"/>
    <p:sldId id="260" r:id="rId19"/>
    <p:sldId id="262" r:id="rId20"/>
    <p:sldId id="263" r:id="rId21"/>
    <p:sldId id="257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61E16-AE71-4AA1-84E7-4C5E837484B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2851B-C383-48A5-A295-3E4AA5662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A6CC4-8DCD-46DD-9194-8EAEBD51E5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1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B50BF-72BC-4CD3-ACFB-78A1E72C5C87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1067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A6CC4-8DCD-46DD-9194-8EAEBD51E5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0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3375-1467-4F38-BFCD-686E1130FD1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220E-D228-4B88-8DC6-EB15FD2C1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6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3375-1467-4F38-BFCD-686E1130FD1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220E-D228-4B88-8DC6-EB15FD2C1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1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3375-1467-4F38-BFCD-686E1130FD1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220E-D228-4B88-8DC6-EB15FD2C1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3375-1467-4F38-BFCD-686E1130FD1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220E-D228-4B88-8DC6-EB15FD2C1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7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3375-1467-4F38-BFCD-686E1130FD1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220E-D228-4B88-8DC6-EB15FD2C1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3375-1467-4F38-BFCD-686E1130FD1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220E-D228-4B88-8DC6-EB15FD2C1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3375-1467-4F38-BFCD-686E1130FD1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220E-D228-4B88-8DC6-EB15FD2C1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1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3375-1467-4F38-BFCD-686E1130FD1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220E-D228-4B88-8DC6-EB15FD2C1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0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3375-1467-4F38-BFCD-686E1130FD1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220E-D228-4B88-8DC6-EB15FD2C1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5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3375-1467-4F38-BFCD-686E1130FD1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220E-D228-4B88-8DC6-EB15FD2C1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3375-1467-4F38-BFCD-686E1130FD1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220E-D228-4B88-8DC6-EB15FD2C1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9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3375-1467-4F38-BFCD-686E1130FD1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220E-D228-4B88-8DC6-EB15FD2C1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File:HMS_Glatton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Norway’s strategic challenges in a multipolar world</a:t>
            </a: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Ståle Ulriksen</a:t>
            </a:r>
          </a:p>
          <a:p>
            <a:r>
              <a:rPr lang="en-US" sz="1800" dirty="0" smtClean="0"/>
              <a:t>Norwegian Naval College </a:t>
            </a:r>
          </a:p>
          <a:p>
            <a:r>
              <a:rPr lang="en-US" sz="1800" dirty="0" smtClean="0"/>
              <a:t>&amp;</a:t>
            </a:r>
          </a:p>
          <a:p>
            <a:r>
              <a:rPr lang="en-US" sz="1800" dirty="0" smtClean="0"/>
              <a:t>The Norwegian Institute of International Affairs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65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Norske Maritime Grenser - Forsvarets militærgeografiske tjeneste, september 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524328" cy="68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Norwegian needs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An ability to raise and continuously maintain </a:t>
            </a:r>
            <a:r>
              <a:rPr lang="en-GB" dirty="0" smtClean="0"/>
              <a:t>a credible </a:t>
            </a:r>
            <a:r>
              <a:rPr lang="en-GB" dirty="0" smtClean="0"/>
              <a:t>threshold against sabre rattling, gunboat diplomacy and military pressure against Norway.</a:t>
            </a:r>
          </a:p>
          <a:p>
            <a:r>
              <a:rPr lang="en-GB" dirty="0" smtClean="0"/>
              <a:t>An ability to generate sustainable fighting power rapidly at home.</a:t>
            </a:r>
          </a:p>
          <a:p>
            <a:r>
              <a:rPr lang="en-GB" dirty="0" smtClean="0"/>
              <a:t>An ability to receive and use such allied reinforcements that may arrive in an early phase.</a:t>
            </a:r>
          </a:p>
          <a:p>
            <a:r>
              <a:rPr lang="en-GB" dirty="0" smtClean="0"/>
              <a:t>An ability to contribute substantially and efficiently in support of the international system.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930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Sketch of a strategy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Very capable submarines – with at least one at sea at any time and several ready to go very quickly</a:t>
            </a:r>
            <a:r>
              <a:rPr lang="en-GB" dirty="0" smtClean="0"/>
              <a:t>.  </a:t>
            </a:r>
            <a:r>
              <a:rPr lang="en-GB" smtClean="0"/>
              <a:t>VITAL INGREDIENT!</a:t>
            </a:r>
            <a:endParaRPr lang="en-GB" dirty="0" smtClean="0"/>
          </a:p>
          <a:p>
            <a:r>
              <a:rPr lang="en-GB" dirty="0" smtClean="0"/>
              <a:t>Active reserves – a modernized total defence system</a:t>
            </a:r>
          </a:p>
          <a:p>
            <a:r>
              <a:rPr lang="en-GB" dirty="0" smtClean="0"/>
              <a:t>Much more firepower and the ability to perform multidimensional sea denial operations. </a:t>
            </a:r>
            <a:endParaRPr lang="en-GB" dirty="0" smtClean="0"/>
          </a:p>
          <a:p>
            <a:r>
              <a:rPr lang="en-GB" dirty="0" smtClean="0"/>
              <a:t>Continued ability to support the alliance and the world order on both low end and high end missions.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2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MS Glat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67" y="0"/>
            <a:ext cx="9267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slides</a:t>
            </a:r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2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g post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91" y="1196752"/>
            <a:ext cx="919169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2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ar Skjeljanger - ULA class subma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4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9/9c/Unterseeboot_U-32.jpg/1280px-Unterseeboot_U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1"/>
            <a:ext cx="102999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ontinentalsokkel havbu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97501"/>
            <a:ext cx="7452320" cy="695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r.blogs.ie.edu/files/2013/02/64b720d3-a89d-42e7-ba78-69c5c1bec68d.im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2" y="1484784"/>
            <a:ext cx="9198422" cy="518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1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Norwegian interests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Almost 60 % of Norwegian exports gas and oil </a:t>
            </a:r>
          </a:p>
          <a:p>
            <a:r>
              <a:rPr lang="en-US" dirty="0" smtClean="0"/>
              <a:t>More than half the non-oil &amp; gas exports rests on  other maritime activities </a:t>
            </a:r>
          </a:p>
          <a:p>
            <a:r>
              <a:rPr lang="en-US" dirty="0" smtClean="0"/>
              <a:t>In total, more than 80% of Norwegian exports are generated by activities at sea.</a:t>
            </a:r>
          </a:p>
          <a:p>
            <a:r>
              <a:rPr lang="en-US" dirty="0" smtClean="0"/>
              <a:t>Norwegian commercial maritime activities are increasingly global in scope.</a:t>
            </a:r>
          </a:p>
          <a:p>
            <a:r>
              <a:rPr lang="en-US" dirty="0" smtClean="0"/>
              <a:t>Norway depends upon the Sea and therefore</a:t>
            </a:r>
          </a:p>
          <a:p>
            <a:r>
              <a:rPr lang="en-US" dirty="0" smtClean="0"/>
              <a:t>Norway has huge stakes in the world order!</a:t>
            </a:r>
          </a:p>
          <a:p>
            <a:endParaRPr lang="nb-NO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graphics8.nytimes.com/images/2012/09/20/opinion/20iht-chappatte-image/20iht-chappatte-image-article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2232"/>
            <a:ext cx="9252520" cy="697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2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Deterrence </a:t>
            </a:r>
          </a:p>
          <a:p>
            <a:r>
              <a:rPr lang="en-US" dirty="0" smtClean="0"/>
              <a:t>Reassurance</a:t>
            </a:r>
          </a:p>
          <a:p>
            <a:r>
              <a:rPr lang="en-US" dirty="0" smtClean="0"/>
              <a:t>Cooperation</a:t>
            </a:r>
          </a:p>
          <a:p>
            <a:endParaRPr lang="nb-N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omaspmbarnett.com/storage/africom0930.jpg?__SQUARESPACE_CACHEVERSION=12902644029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885972" cy="68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World order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>
          <a:xfrm>
            <a:off x="683568" y="1268760"/>
            <a:ext cx="3822192" cy="720080"/>
          </a:xfrm>
        </p:spPr>
        <p:txBody>
          <a:bodyPr/>
          <a:lstStyle/>
          <a:p>
            <a:r>
              <a:rPr lang="nb-NO" dirty="0" smtClean="0"/>
              <a:t>Multilateral</a:t>
            </a:r>
            <a:endParaRPr lang="en-US" dirty="0"/>
          </a:p>
        </p:txBody>
      </p:sp>
      <p:sp>
        <p:nvSpPr>
          <p:cNvPr id="9" name="Plassholder for innhold 8"/>
          <p:cNvSpPr>
            <a:spLocks noGrp="1"/>
          </p:cNvSpPr>
          <p:nvPr>
            <p:ph sz="half" idx="2"/>
          </p:nvPr>
        </p:nvSpPr>
        <p:spPr>
          <a:xfrm>
            <a:off x="677332" y="1988840"/>
            <a:ext cx="3820055" cy="4137323"/>
          </a:xfrm>
        </p:spPr>
        <p:txBody>
          <a:bodyPr>
            <a:noAutofit/>
          </a:bodyPr>
          <a:lstStyle/>
          <a:p>
            <a:r>
              <a:rPr lang="en-US" dirty="0" smtClean="0"/>
              <a:t>Strong inclusive international institutions</a:t>
            </a:r>
          </a:p>
          <a:p>
            <a:r>
              <a:rPr lang="en-US" dirty="0" smtClean="0"/>
              <a:t>Competition based on rules and laws</a:t>
            </a:r>
          </a:p>
          <a:p>
            <a:r>
              <a:rPr lang="en-US" dirty="0" smtClean="0"/>
              <a:t>Win-win often possible</a:t>
            </a:r>
          </a:p>
          <a:p>
            <a:r>
              <a:rPr lang="en-US" dirty="0" smtClean="0"/>
              <a:t>Values and norms</a:t>
            </a:r>
          </a:p>
          <a:p>
            <a:r>
              <a:rPr lang="en-US" dirty="0" smtClean="0"/>
              <a:t>Divisible power according to functions, fields </a:t>
            </a:r>
          </a:p>
          <a:p>
            <a:r>
              <a:rPr lang="en-US" dirty="0" smtClean="0"/>
              <a:t>Importance of soft power</a:t>
            </a:r>
          </a:p>
          <a:p>
            <a:r>
              <a:rPr lang="en-US" dirty="0" smtClean="0"/>
              <a:t>Predictable, transparent</a:t>
            </a:r>
            <a:endParaRPr lang="en-US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3"/>
          </p:nvPr>
        </p:nvSpPr>
        <p:spPr>
          <a:xfrm>
            <a:off x="4572000" y="1340768"/>
            <a:ext cx="3822192" cy="720080"/>
          </a:xfrm>
        </p:spPr>
        <p:txBody>
          <a:bodyPr/>
          <a:lstStyle/>
          <a:p>
            <a:r>
              <a:rPr lang="nb-NO" dirty="0" err="1" smtClean="0"/>
              <a:t>Multipolar</a:t>
            </a:r>
            <a:endParaRPr lang="en-US" dirty="0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822192" cy="40653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Exclusive membership in Great Power concerts</a:t>
            </a:r>
          </a:p>
          <a:p>
            <a:r>
              <a:rPr lang="en-US" dirty="0" smtClean="0"/>
              <a:t>Rivalry – balance of power</a:t>
            </a:r>
          </a:p>
          <a:p>
            <a:r>
              <a:rPr lang="en-US" dirty="0" smtClean="0"/>
              <a:t>Zero-sum games</a:t>
            </a:r>
          </a:p>
          <a:p>
            <a:r>
              <a:rPr lang="en-US" dirty="0" smtClean="0"/>
              <a:t>Indivisible power</a:t>
            </a:r>
          </a:p>
          <a:p>
            <a:r>
              <a:rPr lang="en-US" dirty="0" smtClean="0"/>
              <a:t>Hard power, military very important</a:t>
            </a:r>
          </a:p>
          <a:p>
            <a:r>
              <a:rPr lang="en-US" dirty="0" smtClean="0"/>
              <a:t>Frequent arms races</a:t>
            </a:r>
          </a:p>
          <a:p>
            <a:r>
              <a:rPr lang="en-US" dirty="0" smtClean="0"/>
              <a:t>Contests of strength – war</a:t>
            </a:r>
          </a:p>
          <a:p>
            <a:r>
              <a:rPr lang="en-US" dirty="0" smtClean="0"/>
              <a:t>Unpredictable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b="1" dirty="0" smtClean="0"/>
              <a:t>Drivers</a:t>
            </a:r>
            <a:endParaRPr lang="nb-NO" sz="6000" b="1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3822192" cy="648072"/>
          </a:xfrm>
        </p:spPr>
        <p:txBody>
          <a:bodyPr>
            <a:noAutofit/>
          </a:bodyPr>
          <a:lstStyle/>
          <a:p>
            <a:r>
              <a:rPr lang="nb-NO" sz="3600" dirty="0" smtClean="0"/>
              <a:t>Cooperation</a:t>
            </a:r>
            <a:endParaRPr lang="nb-NO" sz="36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677332" y="2060848"/>
            <a:ext cx="3820055" cy="4065315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Economic interdependence</a:t>
            </a:r>
          </a:p>
          <a:p>
            <a:r>
              <a:rPr lang="en-US" sz="2600" b="1" dirty="0" smtClean="0"/>
              <a:t>Belief in win-win solutions</a:t>
            </a:r>
          </a:p>
          <a:p>
            <a:r>
              <a:rPr lang="en-US" sz="2600" b="1" dirty="0" smtClean="0"/>
              <a:t>Acceptance of the view that only common efforts may solve common </a:t>
            </a:r>
            <a:r>
              <a:rPr lang="nb-NO" sz="2600" b="1" dirty="0" smtClean="0"/>
              <a:t>problems</a:t>
            </a:r>
            <a:endParaRPr lang="en-US" sz="2600" b="1" dirty="0" smtClean="0"/>
          </a:p>
          <a:p>
            <a:r>
              <a:rPr lang="en-US" sz="2600" b="1" dirty="0" smtClean="0"/>
              <a:t>Understanding of the </a:t>
            </a:r>
            <a:r>
              <a:rPr lang="en-US" sz="2600" b="1" dirty="0" smtClean="0"/>
              <a:t>potential devastating </a:t>
            </a:r>
            <a:r>
              <a:rPr lang="en-US" sz="2600" b="1" dirty="0" smtClean="0"/>
              <a:t>effects of modern war</a:t>
            </a:r>
          </a:p>
          <a:p>
            <a:endParaRPr lang="en-US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>
          <a:xfrm>
            <a:off x="4572000" y="1340768"/>
            <a:ext cx="3822192" cy="576064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Confrontation</a:t>
            </a:r>
            <a:endParaRPr lang="en-US" sz="3600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822192" cy="4065315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Domestic unrest and power struggles</a:t>
            </a:r>
          </a:p>
          <a:p>
            <a:r>
              <a:rPr lang="en-US" b="1" dirty="0" smtClean="0"/>
              <a:t>Thinking</a:t>
            </a:r>
            <a:r>
              <a:rPr lang="nb-NO" b="1" dirty="0" smtClean="0"/>
              <a:t> </a:t>
            </a:r>
            <a:r>
              <a:rPr lang="nb-NO" b="1" dirty="0" smtClean="0"/>
              <a:t>in zero-sum terms</a:t>
            </a:r>
            <a:endParaRPr lang="en-US" sz="2400" b="1" dirty="0" smtClean="0"/>
          </a:p>
          <a:p>
            <a:r>
              <a:rPr lang="en-US" sz="2400" b="1" dirty="0" smtClean="0"/>
              <a:t>Nationalism</a:t>
            </a:r>
          </a:p>
          <a:p>
            <a:r>
              <a:rPr lang="en-US" sz="2400" b="1" dirty="0" smtClean="0"/>
              <a:t>Glorification of military might</a:t>
            </a:r>
          </a:p>
          <a:p>
            <a:r>
              <a:rPr lang="en-US" sz="2400" b="1" dirty="0" smtClean="0"/>
              <a:t>Territorial ambitions</a:t>
            </a:r>
          </a:p>
          <a:p>
            <a:r>
              <a:rPr lang="en-US" sz="2400" b="1" dirty="0" smtClean="0"/>
              <a:t>Resources </a:t>
            </a:r>
          </a:p>
          <a:p>
            <a:r>
              <a:rPr lang="en-US" sz="2400" b="1" dirty="0" smtClean="0"/>
              <a:t>Fear</a:t>
            </a:r>
          </a:p>
          <a:p>
            <a:endParaRPr lang="en-US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43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Fragmented, unstable </a:t>
            </a:r>
            <a:r>
              <a:rPr lang="en-US" dirty="0" err="1" smtClean="0"/>
              <a:t>multipolarity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Many poles, or Great Powers.</a:t>
            </a:r>
          </a:p>
          <a:p>
            <a:r>
              <a:rPr lang="en-US" dirty="0" smtClean="0"/>
              <a:t>Loose and/or varying alliances</a:t>
            </a:r>
          </a:p>
          <a:p>
            <a:r>
              <a:rPr lang="en-US" dirty="0" smtClean="0"/>
              <a:t>Constant positioning – moves and countermoves – zero sum games</a:t>
            </a:r>
          </a:p>
          <a:p>
            <a:r>
              <a:rPr lang="en-US" dirty="0" smtClean="0"/>
              <a:t>Uncertainty created by rapid technological development.</a:t>
            </a:r>
          </a:p>
          <a:p>
            <a:r>
              <a:rPr lang="en-US" dirty="0" smtClean="0"/>
              <a:t>Threat</a:t>
            </a:r>
            <a:r>
              <a:rPr lang="nb-NO" dirty="0" smtClean="0"/>
              <a:t> </a:t>
            </a:r>
            <a:r>
              <a:rPr lang="en-US" dirty="0" smtClean="0"/>
              <a:t>assessment cannot be made based on intent and capability alone</a:t>
            </a:r>
          </a:p>
          <a:p>
            <a:r>
              <a:rPr lang="en-US" dirty="0" smtClean="0"/>
              <a:t>Situations will frequently arise where Powers may feel forced to act to prevent damage to their interests – or where they may see opportunities to promote their interests. </a:t>
            </a:r>
          </a:p>
          <a:p>
            <a:endParaRPr lang="nb-NO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0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85900" y="332656"/>
            <a:ext cx="6172200" cy="720080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http://www.justworldmap.com/maps/asia-pacific-centric-world-map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108" y="272268"/>
            <a:ext cx="9180512" cy="5969541"/>
          </a:xfrm>
          <a:prstGeom prst="rect">
            <a:avLst/>
          </a:prstGeom>
          <a:noFill/>
        </p:spPr>
      </p:pic>
      <p:sp>
        <p:nvSpPr>
          <p:cNvPr id="4" name="Rektangel 3"/>
          <p:cNvSpPr/>
          <p:nvPr/>
        </p:nvSpPr>
        <p:spPr>
          <a:xfrm>
            <a:off x="4805209" y="3257039"/>
            <a:ext cx="2849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dirty="0" smtClean="0"/>
              <a:t>Pacific Century?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4236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Global </a:t>
            </a:r>
            <a:r>
              <a:rPr lang="nb-NO" dirty="0" err="1" smtClean="0"/>
              <a:t>power</a:t>
            </a:r>
            <a:r>
              <a:rPr lang="nb-NO" dirty="0" smtClean="0"/>
              <a:t> </a:t>
            </a:r>
            <a:r>
              <a:rPr lang="nb-NO" dirty="0" err="1" smtClean="0"/>
              <a:t>dynamics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One global system</a:t>
            </a:r>
          </a:p>
          <a:p>
            <a:r>
              <a:rPr lang="en-US" dirty="0" smtClean="0"/>
              <a:t>Many regional systems</a:t>
            </a:r>
          </a:p>
          <a:p>
            <a:r>
              <a:rPr lang="en-US" dirty="0" smtClean="0"/>
              <a:t>I.e. global powers are more than regional powers, but not necessarily more powerful in the regions of the latter. </a:t>
            </a:r>
          </a:p>
          <a:p>
            <a:r>
              <a:rPr lang="en-US" dirty="0" smtClean="0"/>
              <a:t>Global powers imply sea power, or an ability to project scalable military might across the high seas.</a:t>
            </a:r>
          </a:p>
          <a:p>
            <a:r>
              <a:rPr lang="nb-NO" dirty="0" smtClean="0"/>
              <a:t>Global </a:t>
            </a:r>
            <a:r>
              <a:rPr lang="en-US" dirty="0" smtClean="0"/>
              <a:t>powers are able to strongly influence the rules of the world order. </a:t>
            </a:r>
          </a:p>
          <a:p>
            <a:r>
              <a:rPr lang="en-US" sz="4700" dirty="0" smtClean="0"/>
              <a:t>The world order depends upon Sea Power!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worries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War between states, and between Great Powers, is more likely</a:t>
            </a:r>
            <a:r>
              <a:rPr lang="en-GB" dirty="0" smtClean="0"/>
              <a:t>.</a:t>
            </a:r>
          </a:p>
          <a:p>
            <a:r>
              <a:rPr lang="en-GB" dirty="0" smtClean="0"/>
              <a:t>Simultaneously, “chaos conflicts” will continue, especially in the Middle East.</a:t>
            </a:r>
            <a:endParaRPr lang="en-GB" dirty="0" smtClean="0"/>
          </a:p>
          <a:p>
            <a:r>
              <a:rPr lang="en-GB" dirty="0" smtClean="0"/>
              <a:t>NATO’s military capabilities reduced.</a:t>
            </a:r>
          </a:p>
          <a:p>
            <a:r>
              <a:rPr lang="en-GB" dirty="0" smtClean="0"/>
              <a:t>Alliance solidarity questionable</a:t>
            </a:r>
          </a:p>
          <a:p>
            <a:r>
              <a:rPr lang="en-GB" dirty="0" smtClean="0"/>
              <a:t>The West appears weak, divided and confused. </a:t>
            </a:r>
          </a:p>
          <a:p>
            <a:r>
              <a:rPr lang="en-GB" dirty="0" smtClean="0"/>
              <a:t>Western values and interests threatened.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98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Norwegian worries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armed forces are not calibrated for readiness or sudden crisis at home.</a:t>
            </a:r>
          </a:p>
          <a:p>
            <a:r>
              <a:rPr lang="en-GB" dirty="0" smtClean="0"/>
              <a:t>The armed forces has low endurance for sustained operations.</a:t>
            </a:r>
          </a:p>
          <a:p>
            <a:r>
              <a:rPr lang="en-GB" dirty="0" smtClean="0"/>
              <a:t>Large and rapid allied reinforcements not likely.</a:t>
            </a:r>
          </a:p>
          <a:p>
            <a:r>
              <a:rPr lang="en-GB" dirty="0" smtClean="0"/>
              <a:t>Svalbard (Fisheries Protection Zone) is an obvious vulnerability</a:t>
            </a:r>
          </a:p>
          <a:p>
            <a:r>
              <a:rPr lang="en-GB" dirty="0" smtClean="0"/>
              <a:t>Norwegian views on FPZ not shared by allies</a:t>
            </a:r>
          </a:p>
        </p:txBody>
      </p:sp>
    </p:spTree>
    <p:extLst>
      <p:ext uri="{BB962C8B-B14F-4D97-AF65-F5344CB8AC3E}">
        <p14:creationId xmlns:p14="http://schemas.microsoft.com/office/powerpoint/2010/main" val="18714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592</Words>
  <Application>Microsoft Office PowerPoint</Application>
  <PresentationFormat>Skjermfremvisning (4:3)</PresentationFormat>
  <Paragraphs>89</Paragraphs>
  <Slides>22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3" baseType="lpstr">
      <vt:lpstr>Office-tema</vt:lpstr>
      <vt:lpstr>Norway’s strategic challenges in a multipolar world</vt:lpstr>
      <vt:lpstr>Norwegian interests</vt:lpstr>
      <vt:lpstr>World order</vt:lpstr>
      <vt:lpstr>Drivers</vt:lpstr>
      <vt:lpstr>Fragmented, unstable multipolarity </vt:lpstr>
      <vt:lpstr>PowerPoint-presentasjon</vt:lpstr>
      <vt:lpstr>Global power dynamics</vt:lpstr>
      <vt:lpstr>Global worries</vt:lpstr>
      <vt:lpstr>Norwegian worries</vt:lpstr>
      <vt:lpstr>PowerPoint-presentasjon</vt:lpstr>
      <vt:lpstr>Norwegian needs</vt:lpstr>
      <vt:lpstr>Sketch of a strategy</vt:lpstr>
      <vt:lpstr>PowerPoint-presentasjon</vt:lpstr>
      <vt:lpstr>Supporting slides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Ståle</dc:creator>
  <cp:lastModifiedBy>Ståle</cp:lastModifiedBy>
  <cp:revision>13</cp:revision>
  <dcterms:created xsi:type="dcterms:W3CDTF">2014-08-26T20:48:30Z</dcterms:created>
  <dcterms:modified xsi:type="dcterms:W3CDTF">2014-08-27T10:46:44Z</dcterms:modified>
</cp:coreProperties>
</file>