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0" r:id="rId2"/>
    <p:sldId id="261" r:id="rId3"/>
    <p:sldId id="276" r:id="rId4"/>
    <p:sldId id="263" r:id="rId5"/>
    <p:sldId id="264" r:id="rId6"/>
    <p:sldId id="277" r:id="rId7"/>
    <p:sldId id="265" r:id="rId8"/>
    <p:sldId id="266" r:id="rId9"/>
    <p:sldId id="267" r:id="rId10"/>
    <p:sldId id="268" r:id="rId11"/>
    <p:sldId id="269" r:id="rId12"/>
    <p:sldId id="270" r:id="rId13"/>
    <p:sldId id="271" r:id="rId14"/>
    <p:sldId id="272" r:id="rId15"/>
    <p:sldId id="273" r:id="rId16"/>
    <p:sldId id="278" r:id="rId17"/>
    <p:sldId id="275"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Wakeling" initials="IW"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1"/>
    <a:srgbClr val="D8EFF1"/>
    <a:srgbClr val="C6E8EB"/>
    <a:srgbClr val="4F5650"/>
    <a:srgbClr val="D5E1EC"/>
    <a:srgbClr val="B5CBDF"/>
    <a:srgbClr val="E1E6E3"/>
    <a:srgbClr val="E7E9E7"/>
    <a:srgbClr val="E5F6F9"/>
    <a:srgbClr val="E8E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652" autoAdjust="0"/>
  </p:normalViewPr>
  <p:slideViewPr>
    <p:cSldViewPr showGuides="1">
      <p:cViewPr>
        <p:scale>
          <a:sx n="80" d="100"/>
          <a:sy n="80" d="100"/>
        </p:scale>
        <p:origin x="-8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12T16:53:56.027" idx="11">
    <p:pos x="10" y="10"/>
    <p:text>DSME company highlights needed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14T14:49:47.323" idx="14">
    <p:pos x="10" y="10"/>
    <p:text>Check and adjust lengths of timelines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8-07T09:34:37.773" idx="8">
    <p:pos x="10" y="10"/>
    <p:text>WILL BE DELIVERED IN SEPT 16
TRIALS ETC
BMT WOULD LIKE TO OFFER OUR DEEP EXPERTISE IN THROUGH LIFE DESIGN SUPPORT TO SUPPORT YOUR THROUGH LIFE MANAGEMENT OF MAUDE THROUGH LIFE
INC SAFETY AND ILS
BUILD ON MARS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8CD733-7E74-4A92-9BF9-CAD46F0E15DE}" type="datetimeFigureOut">
              <a:rPr lang="en-GB" smtClean="0"/>
              <a:t>27/08/2014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6F538-CF62-4232-90CF-374DB9CC09B7}" type="slidenum">
              <a:rPr lang="en-GB" smtClean="0"/>
              <a:t>‹#›</a:t>
            </a:fld>
            <a:endParaRPr lang="en-GB"/>
          </a:p>
        </p:txBody>
      </p:sp>
    </p:spTree>
    <p:extLst>
      <p:ext uri="{BB962C8B-B14F-4D97-AF65-F5344CB8AC3E}">
        <p14:creationId xmlns:p14="http://schemas.microsoft.com/office/powerpoint/2010/main" val="295423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14096-B651-4577-B605-ADD96AD2F3CA}" type="datetimeFigureOut">
              <a:rPr lang="en-GB" smtClean="0"/>
              <a:t>27/08/2014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6EBA5-9D0C-4ECD-BE2E-93C458495235}" type="slidenum">
              <a:rPr lang="en-GB" smtClean="0"/>
              <a:t>‹#›</a:t>
            </a:fld>
            <a:endParaRPr lang="en-GB"/>
          </a:p>
        </p:txBody>
      </p:sp>
    </p:spTree>
    <p:extLst>
      <p:ext uri="{BB962C8B-B14F-4D97-AF65-F5344CB8AC3E}">
        <p14:creationId xmlns:p14="http://schemas.microsoft.com/office/powerpoint/2010/main" val="3968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a:t>
            </a:r>
          </a:p>
          <a:p>
            <a:r>
              <a:rPr lang="en-US" dirty="0" smtClean="0"/>
              <a:t>My name is	Sung Jin, Lee in Naval</a:t>
            </a:r>
            <a:r>
              <a:rPr lang="en-US" baseline="0" dirty="0" smtClean="0"/>
              <a:t> Ship </a:t>
            </a:r>
            <a:r>
              <a:rPr lang="en-US" dirty="0" smtClean="0"/>
              <a:t>Marketing of DSME. </a:t>
            </a:r>
          </a:p>
          <a:p>
            <a:r>
              <a:rPr lang="en-GB" u="none" strike="noStrike" baseline="0" dirty="0" smtClean="0"/>
              <a:t>This is Mr. Ian Wakeling from BMT and he will support me if necessary.</a:t>
            </a:r>
          </a:p>
          <a:p>
            <a:r>
              <a:rPr lang="en-GB" dirty="0" smtClean="0"/>
              <a:t>We have been asked to end today’s presentations with a brief update</a:t>
            </a:r>
            <a:r>
              <a:rPr lang="en-GB" baseline="0" dirty="0" smtClean="0"/>
              <a:t> on the Logistic Support Vessel His Norwegian Majesty’s Ship </a:t>
            </a:r>
            <a:r>
              <a:rPr lang="en-GB" baseline="0" dirty="0" smtClean="0"/>
              <a:t>Maud. </a:t>
            </a:r>
            <a:r>
              <a:rPr lang="en-GB" baseline="0" dirty="0" smtClean="0"/>
              <a:t>The largest ship ever built for the Norwegian Navy and one that will significantly enhance the navy’s capability to undertake </a:t>
            </a:r>
            <a:r>
              <a:rPr lang="en-GB" baseline="0" dirty="0" smtClean="0"/>
              <a:t>and sustain global </a:t>
            </a:r>
            <a:r>
              <a:rPr lang="en-GB" baseline="0" dirty="0" smtClean="0"/>
              <a:t>missions.</a:t>
            </a:r>
          </a:p>
          <a:p>
            <a:r>
              <a:rPr lang="en-GB" baseline="0" dirty="0" smtClean="0"/>
              <a:t>DSME and BMT are very proud to be delivering this important ship for the Norwegian Navy and are very grateful for this opportunity to brief you on a project that is well underway to deliver an excellent ship to time and cost.</a:t>
            </a:r>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a:t>
            </a:fld>
            <a:endParaRPr lang="en-GB"/>
          </a:p>
        </p:txBody>
      </p:sp>
    </p:spTree>
    <p:extLst>
      <p:ext uri="{BB962C8B-B14F-4D97-AF65-F5344CB8AC3E}">
        <p14:creationId xmlns:p14="http://schemas.microsoft.com/office/powerpoint/2010/main" val="420544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flight deck is designed to operate NH90, Merlin</a:t>
            </a:r>
            <a:r>
              <a:rPr lang="en-GB" baseline="0" dirty="0" smtClean="0"/>
              <a:t> or Sea Stallion helicopters.</a:t>
            </a:r>
          </a:p>
          <a:p>
            <a:r>
              <a:rPr lang="en-GB" baseline="0" dirty="0" smtClean="0"/>
              <a:t>A large hangar is provided which can either provide full level 2 maintenance for an NH90 or provide stowage for one operational and one spare helicopter.</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10</a:t>
            </a:fld>
            <a:endParaRPr lang="en-GB"/>
          </a:p>
        </p:txBody>
      </p:sp>
    </p:spTree>
    <p:extLst>
      <p:ext uri="{BB962C8B-B14F-4D97-AF65-F5344CB8AC3E}">
        <p14:creationId xmlns:p14="http://schemas.microsoft.com/office/powerpoint/2010/main" val="395744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ship has been carefully designed for her mother ship role with mooring and </a:t>
            </a:r>
            <a:r>
              <a:rPr lang="en-GB" dirty="0" err="1" smtClean="0"/>
              <a:t>fendering</a:t>
            </a:r>
            <a:r>
              <a:rPr lang="en-GB" dirty="0" smtClean="0"/>
              <a:t> arrangements for submarines, small</a:t>
            </a:r>
            <a:r>
              <a:rPr lang="en-GB" baseline="0" dirty="0" smtClean="0"/>
              <a:t> craft and frigates etc. </a:t>
            </a:r>
          </a:p>
          <a:p>
            <a:r>
              <a:rPr lang="en-GB" baseline="0" dirty="0" smtClean="0"/>
              <a:t>The pilot door provides easy access and the small support cranes and main ship’s crane enable replenishment and maintenance. Connections are provided for power and fluid transfers including offloading sewage.</a:t>
            </a:r>
          </a:p>
          <a:p>
            <a:r>
              <a:rPr lang="en-GB" baseline="0" dirty="0" smtClean="0"/>
              <a:t>Internally the ship has facilities for supporting boat crews including catering which can provide pre-prepared meals, a gym and sauna.</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11</a:t>
            </a:fld>
            <a:endParaRPr lang="en-GB"/>
          </a:p>
        </p:txBody>
      </p:sp>
    </p:spTree>
    <p:extLst>
      <p:ext uri="{BB962C8B-B14F-4D97-AF65-F5344CB8AC3E}">
        <p14:creationId xmlns:p14="http://schemas.microsoft.com/office/powerpoint/2010/main" val="376037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IWS for Maude includes a comprehensive communications system and capacity within the Ops room for future expansion of systems</a:t>
            </a:r>
          </a:p>
          <a:p>
            <a:r>
              <a:rPr lang="en-GB" dirty="0" smtClean="0"/>
              <a:t>The ship is being built to allow for future fit of 4 Sea Protector guns.</a:t>
            </a:r>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12</a:t>
            </a:fld>
            <a:endParaRPr lang="en-GB"/>
          </a:p>
        </p:txBody>
      </p:sp>
    </p:spTree>
    <p:extLst>
      <p:ext uri="{BB962C8B-B14F-4D97-AF65-F5344CB8AC3E}">
        <p14:creationId xmlns:p14="http://schemas.microsoft.com/office/powerpoint/2010/main" val="103797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key feature of the AEGIR Support Ship family of designs is the Hybrid Power and Propulsion System. This is a Combined Diesel Electric or Diesel  (CODLOD)  System</a:t>
            </a:r>
            <a:r>
              <a:rPr lang="en-GB" baseline="0" dirty="0" smtClean="0"/>
              <a:t> which provides for a high degree of flexibility in operation to match the wide range of modes and environments within which the ship must operate. This flexibility provides significantly lower life cycle cost than alternative arrangements by minimising the time that the main engines and generators operate at inefficient loadings and reducing running hours of all machines. </a:t>
            </a:r>
          </a:p>
          <a:p>
            <a:r>
              <a:rPr lang="en-GB" baseline="0" dirty="0" smtClean="0"/>
              <a:t>The following slides show some of the operating modes.</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13</a:t>
            </a:fld>
            <a:endParaRPr lang="en-GB"/>
          </a:p>
        </p:txBody>
      </p:sp>
    </p:spTree>
    <p:extLst>
      <p:ext uri="{BB962C8B-B14F-4D97-AF65-F5344CB8AC3E}">
        <p14:creationId xmlns:p14="http://schemas.microsoft.com/office/powerpoint/2010/main" val="98117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Pure Electric Drive for slow speed with the generators providing ship and propulsion</a:t>
            </a:r>
            <a:r>
              <a:rPr lang="en-GB" baseline="0" dirty="0" smtClean="0"/>
              <a:t> power</a:t>
            </a:r>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14</a:t>
            </a:fld>
            <a:endParaRPr lang="en-GB"/>
          </a:p>
        </p:txBody>
      </p:sp>
    </p:spTree>
    <p:extLst>
      <p:ext uri="{BB962C8B-B14F-4D97-AF65-F5344CB8AC3E}">
        <p14:creationId xmlns:p14="http://schemas.microsoft.com/office/powerpoint/2010/main" val="340042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demanding mode.</a:t>
            </a:r>
            <a:r>
              <a:rPr lang="en-GB" baseline="0" dirty="0" smtClean="0"/>
              <a:t> RAS. Where Main Engines and Generators are needed with the Main Engines providing some power for ship’ systems.</a:t>
            </a:r>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15</a:t>
            </a:fld>
            <a:endParaRPr lang="en-GB"/>
          </a:p>
        </p:txBody>
      </p:sp>
    </p:spTree>
    <p:extLst>
      <p:ext uri="{BB962C8B-B14F-4D97-AF65-F5344CB8AC3E}">
        <p14:creationId xmlns:p14="http://schemas.microsoft.com/office/powerpoint/2010/main" val="365394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normal cruise the main engines provide all the power with electrical</a:t>
            </a:r>
            <a:r>
              <a:rPr lang="en-GB" baseline="0" dirty="0" smtClean="0"/>
              <a:t> power provided by the hybrid machines operating as generators</a:t>
            </a:r>
          </a:p>
          <a:p>
            <a:endParaRPr lang="en-GB" baseline="0" dirty="0" smtClean="0"/>
          </a:p>
          <a:p>
            <a:r>
              <a:rPr lang="en-GB" baseline="0" dirty="0" smtClean="0"/>
              <a:t>As you see a very flexible and efficient system</a:t>
            </a:r>
            <a:endParaRPr lang="en-GB" dirty="0"/>
          </a:p>
        </p:txBody>
      </p:sp>
      <p:sp>
        <p:nvSpPr>
          <p:cNvPr id="4" name="Slide Number Placeholder 3"/>
          <p:cNvSpPr>
            <a:spLocks noGrp="1"/>
          </p:cNvSpPr>
          <p:nvPr>
            <p:ph type="sldNum" sz="quarter" idx="10"/>
          </p:nvPr>
        </p:nvSpPr>
        <p:spPr/>
        <p:txBody>
          <a:bodyPr/>
          <a:lstStyle/>
          <a:p>
            <a:fld id="{B407C793-5661-4D25-BD8B-8556371C203F}" type="slidenum">
              <a:rPr lang="ko-KR" altLang="en-US" smtClean="0"/>
              <a:t>16</a:t>
            </a:fld>
            <a:endParaRPr lang="ko-KR" altLang="en-US"/>
          </a:p>
        </p:txBody>
      </p:sp>
    </p:spTree>
    <p:extLst>
      <p:ext uri="{BB962C8B-B14F-4D97-AF65-F5344CB8AC3E}">
        <p14:creationId xmlns:p14="http://schemas.microsoft.com/office/powerpoint/2010/main" val="1395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 is Maude. Where do we go next</a:t>
            </a:r>
          </a:p>
          <a:p>
            <a:r>
              <a:rPr lang="en-GB" dirty="0" smtClean="0"/>
              <a:t>As mentioned at the beginning Detailed</a:t>
            </a:r>
            <a:r>
              <a:rPr lang="en-GB" baseline="0" dirty="0" smtClean="0"/>
              <a:t> Design is underway leading to construction starting in April next year with Sea Trials in July 2016 and Delivery in September 2016</a:t>
            </a:r>
          </a:p>
          <a:p>
            <a:r>
              <a:rPr lang="en-GB" baseline="0" dirty="0" smtClean="0"/>
              <a:t>The ship will be under warranty for the following 12 months with DSME providing a comprehensive service to ensure that any faults are fixed promptly to avoid disruption to the trials and training programme.</a:t>
            </a:r>
          </a:p>
          <a:p>
            <a:r>
              <a:rPr lang="en-GB" strike="noStrike" baseline="0" dirty="0" smtClean="0"/>
              <a:t>As part of the contract we are also required to submit a Technical Support Plan identifying the services that we can offer through life. This will be a topic of discussion over future months as part of the development of the Integrated Logistic Support package which aims </a:t>
            </a:r>
            <a:r>
              <a:rPr lang="en-GB" u="none" strike="noStrike" baseline="0" dirty="0" smtClean="0"/>
              <a:t>to help the Norwegian Navy maximise operational benefit and availability of Maude through life while ensuring the maintenance of a safe vessel with low through life costs.</a:t>
            </a:r>
            <a:endParaRPr lang="en-GB" u="none" strike="noStrike" baseline="0" dirty="0"/>
          </a:p>
        </p:txBody>
      </p:sp>
      <p:sp>
        <p:nvSpPr>
          <p:cNvPr id="4" name="Slide Number Placeholder 3"/>
          <p:cNvSpPr>
            <a:spLocks noGrp="1"/>
          </p:cNvSpPr>
          <p:nvPr>
            <p:ph type="sldNum" sz="quarter" idx="10"/>
          </p:nvPr>
        </p:nvSpPr>
        <p:spPr/>
        <p:txBody>
          <a:bodyPr/>
          <a:lstStyle/>
          <a:p>
            <a:fld id="{C886EBA5-9D0C-4ECD-BE2E-93C458495235}" type="slidenum">
              <a:rPr lang="en-GB" smtClean="0"/>
              <a:t>17</a:t>
            </a:fld>
            <a:endParaRPr lang="en-GB"/>
          </a:p>
        </p:txBody>
      </p:sp>
    </p:spTree>
    <p:extLst>
      <p:ext uri="{BB962C8B-B14F-4D97-AF65-F5344CB8AC3E}">
        <p14:creationId xmlns:p14="http://schemas.microsoft.com/office/powerpoint/2010/main" val="210213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we thought you might be interested in how we in DSME and BMT will take the lessons we are learning from this project forward in future work.</a:t>
            </a:r>
          </a:p>
          <a:p>
            <a:endParaRPr lang="en-GB" dirty="0" smtClean="0"/>
          </a:p>
          <a:p>
            <a:r>
              <a:rPr lang="en-GB" dirty="0" smtClean="0"/>
              <a:t>Based on the success of the UK MARS</a:t>
            </a:r>
            <a:r>
              <a:rPr lang="en-GB" baseline="0" dirty="0" smtClean="0"/>
              <a:t> Programme and the Norwegian </a:t>
            </a:r>
            <a:r>
              <a:rPr lang="en-GB" dirty="0" smtClean="0"/>
              <a:t>LSV Project and we have been invited</a:t>
            </a:r>
            <a:r>
              <a:rPr lang="en-GB" baseline="0" dirty="0" smtClean="0"/>
              <a:t> to work with the Australian Navy to identify what changes may be required to the LSV design to meet their requirements.</a:t>
            </a:r>
          </a:p>
          <a:p>
            <a:endParaRPr lang="en-GB" baseline="0" dirty="0" smtClean="0"/>
          </a:p>
          <a:p>
            <a:r>
              <a:rPr lang="en-GB" baseline="0" dirty="0" smtClean="0"/>
              <a:t>We are also expecting to be invited to tender for a similar vessel for New Zealand and there are other countries </a:t>
            </a:r>
            <a:r>
              <a:rPr lang="en-GB" altLang="ko-KR" baseline="0" dirty="0" smtClean="0"/>
              <a:t>like India, Singapore, Brazil </a:t>
            </a:r>
            <a:r>
              <a:rPr lang="en-GB" baseline="0" dirty="0" smtClean="0"/>
              <a:t>with requirements for new auxiliaries</a:t>
            </a:r>
          </a:p>
          <a:p>
            <a:endParaRPr lang="en-GB" baseline="0" dirty="0" smtClean="0"/>
          </a:p>
          <a:p>
            <a:r>
              <a:rPr lang="en-GB" baseline="0" dirty="0" smtClean="0"/>
              <a:t>DSME has extensive experience in designing and building </a:t>
            </a:r>
            <a:r>
              <a:rPr lang="en-GB" altLang="ko-KR" baseline="0" dirty="0" smtClean="0"/>
              <a:t>various kind of Combatant and non combatant ships </a:t>
            </a:r>
            <a:r>
              <a:rPr lang="en-GB" baseline="0" dirty="0" smtClean="0"/>
              <a:t> for the Korean and other navies and </a:t>
            </a:r>
            <a:r>
              <a:rPr lang="en-GB" altLang="ko-KR" strike="noStrike" baseline="0" dirty="0" smtClean="0"/>
              <a:t>BMT also has a generic patrol vessel design.</a:t>
            </a:r>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ko-KR" baseline="0" dirty="0" smtClean="0"/>
              <a:t>DSME has had a  technical dialogue for Norwegian new submarine project following its RFI last year.</a:t>
            </a:r>
          </a:p>
          <a:p>
            <a:endParaRPr lang="en-GB" baseline="0" dirty="0" smtClean="0"/>
          </a:p>
          <a:p>
            <a:r>
              <a:rPr lang="en-GB" baseline="0" dirty="0" smtClean="0"/>
              <a:t>Finally. In support of such major projects we also seek opportunities to combine our experience of providing in service support services to the RN with our knowledge of the ship design and working with customers to help customers achieve the best through life value from the ships we have delivered. </a:t>
            </a:r>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18</a:t>
            </a:fld>
            <a:endParaRPr lang="en-GB"/>
          </a:p>
        </p:txBody>
      </p:sp>
    </p:spTree>
    <p:extLst>
      <p:ext uri="{BB962C8B-B14F-4D97-AF65-F5344CB8AC3E}">
        <p14:creationId xmlns:p14="http://schemas.microsoft.com/office/powerpoint/2010/main" val="210213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I hope you have found this presentation</a:t>
            </a:r>
            <a:r>
              <a:rPr lang="en-GB" baseline="0" dirty="0" smtClean="0"/>
              <a:t> to be an interesting end to the day. We are of course very happy to answer any questions you may have now or later during the social event this evening.</a:t>
            </a:r>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pPr/>
              <a:t>19</a:t>
            </a:fld>
            <a:endParaRPr lang="en-GB"/>
          </a:p>
        </p:txBody>
      </p:sp>
    </p:spTree>
    <p:extLst>
      <p:ext uri="{BB962C8B-B14F-4D97-AF65-F5344CB8AC3E}">
        <p14:creationId xmlns:p14="http://schemas.microsoft.com/office/powerpoint/2010/main" val="152510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briefly introduce you to the team responsible for delivering the LSV and how we work together and then explain where we</a:t>
            </a:r>
            <a:r>
              <a:rPr lang="en-GB" baseline="0" dirty="0" smtClean="0"/>
              <a:t> have got to in the programme and outline the future schedule.</a:t>
            </a:r>
          </a:p>
          <a:p>
            <a:r>
              <a:rPr lang="en-GB" baseline="0" dirty="0" smtClean="0"/>
              <a:t>As you are all interested in the Navy and ships we will give you a brief description of the ship that is being delivered with a focus on its key capabilities.</a:t>
            </a:r>
          </a:p>
          <a:p>
            <a:r>
              <a:rPr lang="en-GB" baseline="0" dirty="0" smtClean="0"/>
              <a:t>Finally we would like to give you a brief view of how we hope to build on this successful project both in working with the Norwegian Navy and supporting other navies around the world.</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2</a:t>
            </a:fld>
            <a:endParaRPr lang="en-GB"/>
          </a:p>
        </p:txBody>
      </p:sp>
    </p:spTree>
    <p:extLst>
      <p:ext uri="{BB962C8B-B14F-4D97-AF65-F5344CB8AC3E}">
        <p14:creationId xmlns:p14="http://schemas.microsoft.com/office/powerpoint/2010/main" val="286550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successful design, construction and delivery into</a:t>
            </a:r>
            <a:r>
              <a:rPr lang="en-GB" baseline="0" dirty="0" smtClean="0"/>
              <a:t> service is being and will be delivered by joint working between the Norwegian Defence Logistics Organisation, DSME and BMT.</a:t>
            </a:r>
          </a:p>
          <a:p>
            <a:r>
              <a:rPr lang="en-GB" baseline="0" dirty="0" smtClean="0"/>
              <a:t>Although NDLO are the customer with DSME as the prime contractor and ship builder supported by BMT as design sub-contractor we see this as a joint team. Progress to date has greatly benefitted from this joint approach and we are sure that this will continue throughout the project.</a:t>
            </a:r>
          </a:p>
          <a:p>
            <a:r>
              <a:rPr lang="en-GB" baseline="0" dirty="0" smtClean="0"/>
              <a:t>In addition to defining the requirement and ensuring that we deliver what we are contracted to deliver, NDLO bring:</a:t>
            </a:r>
          </a:p>
          <a:p>
            <a:pPr marL="171450" indent="-171450">
              <a:buFont typeface="Arial" panose="020B0604020202020204" pitchFamily="34" charset="0"/>
              <a:buChar char="•"/>
            </a:pPr>
            <a:r>
              <a:rPr lang="en-GB" baseline="0" dirty="0" smtClean="0"/>
              <a:t>Understanding of the Operational need</a:t>
            </a:r>
          </a:p>
          <a:p>
            <a:pPr marL="171450" indent="-171450">
              <a:buFont typeface="Arial" panose="020B0604020202020204" pitchFamily="34" charset="0"/>
              <a:buChar char="•"/>
            </a:pPr>
            <a:r>
              <a:rPr lang="en-GB" baseline="0" dirty="0" smtClean="0"/>
              <a:t>Understanding of the Operational environment, in particular cold weather operations which has been of great value to us</a:t>
            </a:r>
          </a:p>
          <a:p>
            <a:pPr marL="171450" indent="-171450">
              <a:buFont typeface="Arial" panose="020B0604020202020204" pitchFamily="34" charset="0"/>
              <a:buChar char="•"/>
            </a:pPr>
            <a:r>
              <a:rPr lang="en-GB" baseline="0" dirty="0" smtClean="0"/>
              <a:t>Technical expertise and experience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DSME bring all the skills, expertise and efficiency of the l</a:t>
            </a:r>
            <a:r>
              <a:rPr lang="en-GB" baseline="0" dirty="0" smtClean="0">
                <a:solidFill>
                  <a:srgbClr val="FF0000"/>
                </a:solidFill>
              </a:rPr>
              <a:t>argest shipbuilder in the world. </a:t>
            </a:r>
            <a:r>
              <a:rPr lang="en-GB" altLang="ko-KR" baseline="0" dirty="0" smtClean="0">
                <a:solidFill>
                  <a:srgbClr val="FF0000"/>
                </a:solidFill>
              </a:rPr>
              <a:t>As a prime contractor, DSME has a role delivering the best ship on time to our Customer, NDLO. </a:t>
            </a:r>
            <a:endParaRPr lang="en-GB" altLang="ko-KR" strike="sngStrike" baseline="0" dirty="0" smtClean="0"/>
          </a:p>
          <a:p>
            <a:pPr marL="0" indent="0">
              <a:buFont typeface="Arial" panose="020B0604020202020204" pitchFamily="34" charset="0"/>
              <a:buNone/>
            </a:pPr>
            <a:r>
              <a:rPr lang="en-GB" baseline="0" dirty="0" smtClean="0"/>
              <a:t>BMT is an Independent Engineering company with many years experience of the Design and Through Life Support of Warships, Submarines and Naval Auxiliaries. BMT’s role in the project is to deliver the basic design drawing on their expertise in such ships. BMT also provide Systems Engineering Management and Integrated Logistic Support services and undertook a safety and environmental analysis of the design as it developed over the last year.</a:t>
            </a:r>
            <a:endParaRPr lang="en-GB" dirty="0" smtClean="0"/>
          </a:p>
          <a:p>
            <a:r>
              <a:rPr lang="en-GB" dirty="0" smtClean="0"/>
              <a:t>BMT and DSME jointly bring experience of designing and building the MARS Tankers for the UK Navy which is and will continue to benefit the LSV project through lessons learnt and cooperation between Norwegian and UK Site Teams and crews in Korea.</a:t>
            </a:r>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3</a:t>
            </a:fld>
            <a:endParaRPr lang="en-GB"/>
          </a:p>
        </p:txBody>
      </p:sp>
    </p:spTree>
    <p:extLst>
      <p:ext uri="{BB962C8B-B14F-4D97-AF65-F5344CB8AC3E}">
        <p14:creationId xmlns:p14="http://schemas.microsoft.com/office/powerpoint/2010/main" val="305152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and </a:t>
            </a:r>
            <a:r>
              <a:rPr lang="en-GB" baseline="0" dirty="0" smtClean="0"/>
              <a:t>hope to continue working very well together so w</a:t>
            </a:r>
            <a:r>
              <a:rPr lang="en-GB" dirty="0" smtClean="0"/>
              <a:t>e thought a few words on how the team works</a:t>
            </a:r>
            <a:r>
              <a:rPr lang="en-GB" baseline="0" dirty="0" smtClean="0"/>
              <a:t> might be of interest.</a:t>
            </a:r>
          </a:p>
          <a:p>
            <a:r>
              <a:rPr lang="en-GB" baseline="0" dirty="0" smtClean="0"/>
              <a:t>In addition to the contract that defines the formal relationships there is a Partnering Charter signed by all 3 parties that sets out how we wish to work together to resolve challenges and ensure that each party achieves their objectives from the project. This was developed based on a very frank and open discussions of our objectives and concerns.</a:t>
            </a:r>
          </a:p>
          <a:p>
            <a:r>
              <a:rPr lang="en-GB" baseline="0" dirty="0" smtClean="0"/>
              <a:t>A key part of the joint working has been the Detailed Design Working Groups. These groups are a contract requirement but have achieved far more than their defined objectives thanks to the pro-active participation of all parties. These meetings have provided opportunities for the experts from all 3 parties plus specialist sub-contractors, to get together and discuss the developing design. The development of mutual understanding of what lies behind some of the requirements, the challenges in meeting the requirements and the benefits of various design options has helped develop a really good design and significantly reduce the risk of future problems during acceptance of the ship. Of course we have had our challenges. Some have been quite significant, the electrical distribution system and HVAC design being two of the more significant. However all problems have been resolved to the satisfaction of all parties through open and constructive joint working, including major equipment sub-contractors. </a:t>
            </a:r>
          </a:p>
          <a:p>
            <a:endParaRPr lang="en-GB" baseline="0" dirty="0" smtClean="0"/>
          </a:p>
          <a:p>
            <a:r>
              <a:rPr lang="en-GB" baseline="0" dirty="0" smtClean="0"/>
              <a:t>I personally would just like to say that I think the way that Christian </a:t>
            </a:r>
            <a:r>
              <a:rPr lang="en-GB" baseline="0" dirty="0" err="1" smtClean="0"/>
              <a:t>Irgens</a:t>
            </a:r>
            <a:r>
              <a:rPr lang="en-GB" baseline="0" dirty="0" smtClean="0"/>
              <a:t> and his team have managed this project is an example of best practice.</a:t>
            </a:r>
            <a:r>
              <a:rPr lang="en-GB" baseline="0" dirty="0" smtClean="0">
                <a:solidFill>
                  <a:srgbClr val="FF0000"/>
                </a:solidFill>
              </a:rPr>
              <a:t> </a:t>
            </a:r>
            <a:r>
              <a:rPr lang="en-GB" baseline="0" dirty="0" smtClean="0"/>
              <a:t>I hope that the successful approach followed for this project will help the delivery of the projects that we have heard about earlier today.</a:t>
            </a:r>
          </a:p>
          <a:p>
            <a:endParaRPr lang="en-GB" baseline="0" dirty="0" smtClean="0"/>
          </a:p>
          <a:p>
            <a:r>
              <a:rPr lang="en-GB" baseline="0" dirty="0" smtClean="0"/>
              <a:t>I would like to thank the NDLO project team for being so professional and constructive.</a:t>
            </a:r>
            <a:endParaRPr lang="en-GB" strike="sngStrike"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4</a:t>
            </a:fld>
            <a:endParaRPr lang="en-GB"/>
          </a:p>
        </p:txBody>
      </p:sp>
    </p:spTree>
    <p:extLst>
      <p:ext uri="{BB962C8B-B14F-4D97-AF65-F5344CB8AC3E}">
        <p14:creationId xmlns:p14="http://schemas.microsoft.com/office/powerpoint/2010/main" val="22534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where are we now?</a:t>
            </a:r>
          </a:p>
          <a:p>
            <a:r>
              <a:rPr lang="en-GB" baseline="0" dirty="0" smtClean="0"/>
              <a:t>As many of you will know the ITT was issued just over 2 years ago and after extensive and very productive clarification and negotiation a contract was signed at the end of June last year.</a:t>
            </a:r>
          </a:p>
          <a:p>
            <a:r>
              <a:rPr lang="en-GB" baseline="0" dirty="0" smtClean="0"/>
              <a:t>Since then Basic Design led by BMT has proceeded via an Initial Design Review to the Preliminary Design Review held last May.</a:t>
            </a:r>
          </a:p>
          <a:p>
            <a:r>
              <a:rPr lang="en-GB" baseline="0" dirty="0" smtClean="0"/>
              <a:t>Issues identified at PDR have now been resolved and we are in the process of finalising agreement of the new design baseline.</a:t>
            </a:r>
          </a:p>
          <a:p>
            <a:r>
              <a:rPr lang="en-GB" baseline="0" dirty="0" smtClean="0"/>
              <a:t>DSME have commenced Detailed Design which will culminate in the Critical Design Review in April next year.</a:t>
            </a:r>
          </a:p>
          <a:p>
            <a:r>
              <a:rPr lang="en-GB" baseline="0" dirty="0" smtClean="0"/>
              <a:t>DSME will cut steel around the same time. This date was recently brought forward following the success of PDR and a joint review of the programme. The first block will be placed in the build dock just over a year from now in September 2015.</a:t>
            </a:r>
          </a:p>
          <a:p>
            <a:r>
              <a:rPr lang="en-GB" baseline="0" dirty="0" smtClean="0"/>
              <a:t>3 months later the ship will be floated out of the dock for final outfitting ready for Sea Trials in July 2016</a:t>
            </a:r>
          </a:p>
          <a:p>
            <a:r>
              <a:rPr lang="en-GB" baseline="0" dirty="0" smtClean="0"/>
              <a:t>The ship will be delivered to the Norwegian Navy in in 2 years time in September 2016 just over 3 years after tenders were invited.</a:t>
            </a:r>
          </a:p>
          <a:p>
            <a:r>
              <a:rPr lang="en-GB" baseline="0" dirty="0" smtClean="0"/>
              <a:t>We understand that the ship will spend another month at a Korean Naval base for crew work up before sailing for home. The voyage home will take 6 to 8 weeks.</a:t>
            </a:r>
          </a:p>
          <a:p>
            <a:r>
              <a:rPr lang="en-GB" baseline="0" dirty="0" smtClean="0"/>
              <a:t>Final Sea Acceptance Trials including Replenishment at Sea with Norwegian Navy Ships and Helicopter operations will take place at the beginning of 2017</a:t>
            </a:r>
          </a:p>
          <a:p>
            <a:r>
              <a:rPr lang="en-GB" baseline="0" dirty="0" smtClean="0"/>
              <a:t>This will be followed by work up, FOST in UK and some exercises before General Muster at the end of 2017 and full entry into service in January 2018.</a:t>
            </a:r>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5</a:t>
            </a:fld>
            <a:endParaRPr lang="en-GB"/>
          </a:p>
        </p:txBody>
      </p:sp>
    </p:spTree>
    <p:extLst>
      <p:ext uri="{BB962C8B-B14F-4D97-AF65-F5344CB8AC3E}">
        <p14:creationId xmlns:p14="http://schemas.microsoft.com/office/powerpoint/2010/main" val="42346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does Maude</a:t>
            </a:r>
            <a:r>
              <a:rPr lang="en-GB" baseline="0" dirty="0" smtClean="0"/>
              <a:t> look like and what can she do for the Norwegian Navy</a:t>
            </a:r>
          </a:p>
          <a:p>
            <a:r>
              <a:rPr lang="en-GB" baseline="0" dirty="0" smtClean="0"/>
              <a:t>Many of you will have seen this slide before.</a:t>
            </a:r>
          </a:p>
          <a:p>
            <a:r>
              <a:rPr lang="en-GB" baseline="0" dirty="0" smtClean="0"/>
              <a:t>She is a highly flexible multi role vessel which will almost certainly find itself doing missions that have not yet been thought of.</a:t>
            </a:r>
          </a:p>
          <a:p>
            <a:r>
              <a:rPr lang="en-GB" baseline="0" dirty="0" smtClean="0"/>
              <a:t>She is designed to provide liquid and solid replenishment at sea and act as a support ship for the Norwegian Task Force. </a:t>
            </a:r>
          </a:p>
          <a:p>
            <a:r>
              <a:rPr lang="en-GB" baseline="0" dirty="0" smtClean="0"/>
              <a:t>She has a large hospital and capacity to carry a wide range of cargo in containers for humanitarian relief or other missions</a:t>
            </a:r>
          </a:p>
          <a:p>
            <a:r>
              <a:rPr lang="en-GB" dirty="0" smtClean="0"/>
              <a:t>She provides a valuable helicopter operating base and command platform</a:t>
            </a:r>
            <a:r>
              <a:rPr lang="en-GB" baseline="0" dirty="0" smtClean="0"/>
              <a:t> and the cargo capacity, which could include vehicles and boats, and the large crane enables her to support a wide range of military operations</a:t>
            </a:r>
          </a:p>
          <a:p>
            <a:r>
              <a:rPr lang="en-GB" baseline="0" dirty="0" smtClean="0"/>
              <a:t>Key cargo capacities are 7000te of </a:t>
            </a:r>
            <a:r>
              <a:rPr lang="en-GB" baseline="0" dirty="0" err="1" smtClean="0"/>
              <a:t>Dieso</a:t>
            </a:r>
            <a:r>
              <a:rPr lang="en-GB" baseline="0" dirty="0" smtClean="0"/>
              <a:t>, 300 </a:t>
            </a:r>
            <a:r>
              <a:rPr lang="en-GB" baseline="0" dirty="0" err="1" smtClean="0"/>
              <a:t>te</a:t>
            </a:r>
            <a:r>
              <a:rPr lang="en-GB" baseline="0" dirty="0" smtClean="0"/>
              <a:t> of Aviation Fuel, 200te of ammunition of various sorts from missiles and torpedoes to bullets and she can carry 40 containers.</a:t>
            </a:r>
            <a:endParaRPr lang="en-GB" dirty="0"/>
          </a:p>
        </p:txBody>
      </p:sp>
      <p:sp>
        <p:nvSpPr>
          <p:cNvPr id="4" name="Slide Number Placeholder 3"/>
          <p:cNvSpPr>
            <a:spLocks noGrp="1"/>
          </p:cNvSpPr>
          <p:nvPr>
            <p:ph type="sldNum" sz="quarter" idx="10"/>
          </p:nvPr>
        </p:nvSpPr>
        <p:spPr/>
        <p:txBody>
          <a:bodyPr/>
          <a:lstStyle/>
          <a:p>
            <a:fld id="{B407C793-5661-4D25-BD8B-8556371C203F}" type="slidenum">
              <a:rPr lang="ko-KR" altLang="en-US" smtClean="0"/>
              <a:t>6</a:t>
            </a:fld>
            <a:endParaRPr lang="ko-KR" altLang="en-US"/>
          </a:p>
        </p:txBody>
      </p:sp>
    </p:spTree>
    <p:extLst>
      <p:ext uri="{BB962C8B-B14F-4D97-AF65-F5344CB8AC3E}">
        <p14:creationId xmlns:p14="http://schemas.microsoft.com/office/powerpoint/2010/main" val="355794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gives you an idea of how the ship is arranged.</a:t>
            </a:r>
          </a:p>
          <a:p>
            <a:r>
              <a:rPr lang="en-GB" dirty="0" smtClean="0"/>
              <a:t>The flight deck and triage area are on the same deck and above the hospital. Cargo tanks are </a:t>
            </a:r>
            <a:r>
              <a:rPr lang="en-GB" dirty="0" err="1" smtClean="0"/>
              <a:t>amidship</a:t>
            </a:r>
            <a:r>
              <a:rPr lang="en-GB" dirty="0" smtClean="0"/>
              <a:t> with the RAS rig.</a:t>
            </a:r>
            <a:r>
              <a:rPr lang="en-GB" baseline="0" dirty="0" smtClean="0"/>
              <a:t> The cargo magazine is well forward with the stores with the heavy lift crane covering the containers.</a:t>
            </a:r>
          </a:p>
          <a:p>
            <a:r>
              <a:rPr lang="en-GB" baseline="0" dirty="0" smtClean="0"/>
              <a:t>There is a side ramp forward for use when loading and unloading stores or casualties.</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7</a:t>
            </a:fld>
            <a:endParaRPr lang="en-GB"/>
          </a:p>
        </p:txBody>
      </p:sp>
    </p:spTree>
    <p:extLst>
      <p:ext uri="{BB962C8B-B14F-4D97-AF65-F5344CB8AC3E}">
        <p14:creationId xmlns:p14="http://schemas.microsoft.com/office/powerpoint/2010/main" val="90300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ship has 2 </a:t>
            </a:r>
            <a:r>
              <a:rPr lang="en-GB" baseline="0" dirty="0" err="1" smtClean="0"/>
              <a:t>RexRoth</a:t>
            </a:r>
            <a:r>
              <a:rPr lang="en-GB" baseline="0" dirty="0" smtClean="0"/>
              <a:t> RAS rigs and is arranged for clear movement of cargo from the stores forward to the RAS positions and on aft for VERTREP.</a:t>
            </a:r>
          </a:p>
          <a:p>
            <a:r>
              <a:rPr lang="en-GB" baseline="0" dirty="0" smtClean="0"/>
              <a:t>Almost all RAS rig equipment is below decks for protection and the RAS area and equipment are fully covered by de-icing systems. </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8</a:t>
            </a:fld>
            <a:endParaRPr lang="en-GB"/>
          </a:p>
        </p:txBody>
      </p:sp>
    </p:spTree>
    <p:extLst>
      <p:ext uri="{BB962C8B-B14F-4D97-AF65-F5344CB8AC3E}">
        <p14:creationId xmlns:p14="http://schemas.microsoft.com/office/powerpoint/2010/main" val="47807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hospital has been subject to a lot of design effort working with Norwegian users and experts</a:t>
            </a:r>
            <a:r>
              <a:rPr lang="en-GB" baseline="0" dirty="0" smtClean="0"/>
              <a:t> and our specialist sub-contractor SAAB Medical.</a:t>
            </a:r>
            <a:endParaRPr lang="en-GB" dirty="0" smtClean="0"/>
          </a:p>
          <a:p>
            <a:r>
              <a:rPr lang="en-GB" dirty="0" smtClean="0"/>
              <a:t>The aft</a:t>
            </a:r>
            <a:r>
              <a:rPr lang="en-GB" baseline="0" dirty="0" smtClean="0"/>
              <a:t> end is dual role. During normal operations it is the officers and non-crew lounge and spare officers cabins.</a:t>
            </a:r>
          </a:p>
          <a:p>
            <a:r>
              <a:rPr lang="en-GB" baseline="0" dirty="0" smtClean="0"/>
              <a:t>When needed the non crew lounge converts to become the HIGH Dependency Ward. All beds and equipment are stored ready behind screens in the lounge. The Officers Lounge and cabins become the low dependency ward.</a:t>
            </a:r>
          </a:p>
          <a:p>
            <a:r>
              <a:rPr lang="en-GB" baseline="0" dirty="0" smtClean="0"/>
              <a:t>As mentioned before the hospital is designed for easy flow of patients from flight deck to Triage room. From there they descend by lift  to the trauma, operating or CT room before moving to resuscitation and intensive care or the wards. There is also access to the lift from the main deck where there is also a de-compression chamber and access to the ship’s boats and side ramp</a:t>
            </a:r>
            <a:endParaRPr lang="en-GB" dirty="0" smtClean="0"/>
          </a:p>
          <a:p>
            <a:endParaRPr lang="en-GB" dirty="0"/>
          </a:p>
        </p:txBody>
      </p:sp>
      <p:sp>
        <p:nvSpPr>
          <p:cNvPr id="4" name="Slide Number Placeholder 3"/>
          <p:cNvSpPr>
            <a:spLocks noGrp="1"/>
          </p:cNvSpPr>
          <p:nvPr>
            <p:ph type="sldNum" sz="quarter" idx="10"/>
          </p:nvPr>
        </p:nvSpPr>
        <p:spPr/>
        <p:txBody>
          <a:bodyPr/>
          <a:lstStyle/>
          <a:p>
            <a:fld id="{C886EBA5-9D0C-4ECD-BE2E-93C458495235}" type="slidenum">
              <a:rPr lang="en-GB" smtClean="0"/>
              <a:t>9</a:t>
            </a:fld>
            <a:endParaRPr lang="en-GB"/>
          </a:p>
        </p:txBody>
      </p:sp>
    </p:spTree>
    <p:extLst>
      <p:ext uri="{BB962C8B-B14F-4D97-AF65-F5344CB8AC3E}">
        <p14:creationId xmlns:p14="http://schemas.microsoft.com/office/powerpoint/2010/main" val="1458286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out Nautilu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8125" y="1019175"/>
            <a:ext cx="8650288" cy="5645150"/>
          </a:xfrm>
        </p:spPr>
        <p:txBody>
          <a:bodyPr/>
          <a:lstStyle>
            <a:lvl1pPr marL="0" indent="0">
              <a:buNone/>
              <a:defRPr/>
            </a:lvl1pPr>
          </a:lstStyle>
          <a:p>
            <a:r>
              <a:rPr lang="en-US" smtClean="0"/>
              <a:t>Click icon to add picture</a:t>
            </a:r>
            <a:endParaRPr lang="en-GB" dirty="0"/>
          </a:p>
        </p:txBody>
      </p:sp>
      <p:sp>
        <p:nvSpPr>
          <p:cNvPr id="2" name="Title 1"/>
          <p:cNvSpPr>
            <a:spLocks noGrp="1"/>
          </p:cNvSpPr>
          <p:nvPr>
            <p:ph type="ctrTitle"/>
          </p:nvPr>
        </p:nvSpPr>
        <p:spPr>
          <a:xfrm>
            <a:off x="457200" y="1234800"/>
            <a:ext cx="3467100" cy="738576"/>
          </a:xfrm>
        </p:spPr>
        <p:txBody>
          <a:bodyPr lIns="0" tIns="0" rIns="0" bIns="0" anchor="t" anchorCtr="0">
            <a:noAutofit/>
          </a:bodyPr>
          <a:lstStyle>
            <a:lvl1pPr algn="l">
              <a:lnSpc>
                <a:spcPts val="2600"/>
              </a:lnSpc>
              <a:defRPr sz="2200" b="1">
                <a:solidFill>
                  <a:srgbClr val="00558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2087807"/>
            <a:ext cx="3467100" cy="876920"/>
          </a:xfrm>
        </p:spPr>
        <p:txBody>
          <a:bodyPr lIns="0" tIns="0" rIns="0" bIns="0"/>
          <a:lstStyle>
            <a:lvl1pPr marL="0" indent="0" algn="l">
              <a:lnSpc>
                <a:spcPts val="1700"/>
              </a:lnSpc>
              <a:spcBef>
                <a:spcPts val="0"/>
              </a:spcBef>
              <a:spcAft>
                <a:spcPts val="0"/>
              </a:spcAft>
              <a:buNone/>
              <a:defRPr sz="1400" b="0">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pic>
        <p:nvPicPr>
          <p:cNvPr id="6" name="Picture 3"/>
          <p:cNvPicPr>
            <a:picLocks noChangeAspect="1" noChangeArrowheads="1"/>
          </p:cNvPicPr>
          <p:nvPr userDrawn="1"/>
        </p:nvPicPr>
        <p:blipFill>
          <a:blip r:embed="rId2" cstate="email"/>
          <a:srcRect/>
          <a:stretch>
            <a:fillRect/>
          </a:stretch>
        </p:blipFill>
        <p:spPr bwMode="auto">
          <a:xfrm>
            <a:off x="281832" y="188640"/>
            <a:ext cx="792338" cy="720080"/>
          </a:xfrm>
          <a:prstGeom prst="rect">
            <a:avLst/>
          </a:prstGeom>
          <a:noFill/>
          <a:ln w="9525">
            <a:noFill/>
            <a:miter lim="800000"/>
            <a:headEnd/>
            <a:tailEnd/>
          </a:ln>
        </p:spPr>
      </p:pic>
      <p:pic>
        <p:nvPicPr>
          <p:cNvPr id="8" name="그림 8" descr="LSV_FINAL_Front_Comp.jpg"/>
          <p:cNvPicPr>
            <a:picLocks noChangeAspect="1"/>
          </p:cNvPicPr>
          <p:nvPr userDrawn="1"/>
        </p:nvPicPr>
        <p:blipFill>
          <a:blip r:embed="rId3" cstate="email"/>
          <a:srcRect/>
          <a:stretch>
            <a:fillRect/>
          </a:stretch>
        </p:blipFill>
        <p:spPr>
          <a:xfrm>
            <a:off x="1115617" y="476672"/>
            <a:ext cx="1152128" cy="432048"/>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2320" y="474043"/>
            <a:ext cx="2131612" cy="396350"/>
          </a:xfrm>
          <a:prstGeom prst="rect">
            <a:avLst/>
          </a:prstGeom>
        </p:spPr>
      </p:pic>
      <p:pic>
        <p:nvPicPr>
          <p:cNvPr id="1026" name="Picture 2" descr="T:\02 Win Business\N3207\Marketing &amp; Commercial\Pictures\Copyright - Others\Permission Granted\2008-10-17, DSME Logo\TC300 DMSE Logo [CMYK].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31414" b="27166"/>
          <a:stretch/>
        </p:blipFill>
        <p:spPr bwMode="auto">
          <a:xfrm>
            <a:off x="5868144" y="584377"/>
            <a:ext cx="1440160" cy="39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3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Width 1 Column Content Slide - Navy T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smtClean="0"/>
              <a:t>Click to edit Master title style</a:t>
            </a:r>
            <a:endParaRPr lang="en-GB" dirty="0"/>
          </a:p>
        </p:txBody>
      </p:sp>
      <p:sp>
        <p:nvSpPr>
          <p:cNvPr id="3" name="Content Placeholder 2"/>
          <p:cNvSpPr>
            <a:spLocks noGrp="1"/>
          </p:cNvSpPr>
          <p:nvPr>
            <p:ph idx="1"/>
          </p:nvPr>
        </p:nvSpPr>
        <p:spPr>
          <a:xfrm>
            <a:off x="457200" y="1591199"/>
            <a:ext cx="5435999" cy="4510800"/>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GB" smtClean="0"/>
              <a:t>Presentation Title. Ref: 123.abc</a:t>
            </a:r>
            <a:endParaRPr lang="en-GB" dirty="0"/>
          </a:p>
        </p:txBody>
      </p:sp>
      <p:sp>
        <p:nvSpPr>
          <p:cNvPr id="6" name="Slide Number Placeholder 5"/>
          <p:cNvSpPr>
            <a:spLocks noGrp="1"/>
          </p:cNvSpPr>
          <p:nvPr>
            <p:ph type="sldNum" sz="quarter" idx="12"/>
          </p:nvPr>
        </p:nvSpPr>
        <p:spPr/>
        <p:txBody>
          <a:bodyPr/>
          <a:lstStyle/>
          <a:p>
            <a:fld id="{19E5A3BC-D5BC-4F1E-A5B4-E0268798E128}" type="slidenum">
              <a:rPr lang="en-GB" smtClean="0"/>
              <a:t>‹#›</a:t>
            </a:fld>
            <a:endParaRPr lang="en-GB"/>
          </a:p>
        </p:txBody>
      </p:sp>
      <p:sp>
        <p:nvSpPr>
          <p:cNvPr id="4" name="Date Placeholder 3"/>
          <p:cNvSpPr>
            <a:spLocks noGrp="1"/>
          </p:cNvSpPr>
          <p:nvPr>
            <p:ph type="dt" sz="half" idx="15"/>
          </p:nvPr>
        </p:nvSpPr>
        <p:spPr/>
        <p:txBody>
          <a:bodyPr/>
          <a:lstStyle/>
          <a:p>
            <a:r>
              <a:rPr lang="en-US" smtClean="0"/>
              <a:t>Date: 01-Jan-2013</a:t>
            </a:r>
            <a:endParaRPr lang="en-GB" dirty="0"/>
          </a:p>
        </p:txBody>
      </p:sp>
      <p:sp>
        <p:nvSpPr>
          <p:cNvPr id="7"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426909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Width 1 Column Content Slide - Grey T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smtClean="0"/>
              <a:t>Click to edit Master title style</a:t>
            </a:r>
            <a:endParaRPr lang="en-GB" dirty="0"/>
          </a:p>
        </p:txBody>
      </p:sp>
      <p:sp>
        <p:nvSpPr>
          <p:cNvPr id="3" name="Content Placeholder 2"/>
          <p:cNvSpPr>
            <a:spLocks noGrp="1"/>
          </p:cNvSpPr>
          <p:nvPr>
            <p:ph idx="1"/>
          </p:nvPr>
        </p:nvSpPr>
        <p:spPr>
          <a:xfrm>
            <a:off x="457200" y="1591199"/>
            <a:ext cx="5435999" cy="4510800"/>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GB" smtClean="0"/>
              <a:t>Presentation Title. Ref: 123.abc</a:t>
            </a:r>
            <a:endParaRPr lang="en-GB" dirty="0"/>
          </a:p>
        </p:txBody>
      </p:sp>
      <p:sp>
        <p:nvSpPr>
          <p:cNvPr id="6" name="Slide Number Placeholder 5"/>
          <p:cNvSpPr>
            <a:spLocks noGrp="1"/>
          </p:cNvSpPr>
          <p:nvPr>
            <p:ph type="sldNum" sz="quarter" idx="12"/>
          </p:nvPr>
        </p:nvSpPr>
        <p:spPr/>
        <p:txBody>
          <a:bodyPr/>
          <a:lstStyle/>
          <a:p>
            <a:fld id="{19E5A3BC-D5BC-4F1E-A5B4-E0268798E128}" type="slidenum">
              <a:rPr lang="en-GB" smtClean="0"/>
              <a:t>‹#›</a:t>
            </a:fld>
            <a:endParaRPr lang="en-GB"/>
          </a:p>
        </p:txBody>
      </p:sp>
      <p:sp>
        <p:nvSpPr>
          <p:cNvPr id="4" name="Date Placeholder 3"/>
          <p:cNvSpPr>
            <a:spLocks noGrp="1"/>
          </p:cNvSpPr>
          <p:nvPr>
            <p:ph type="dt" sz="half" idx="15"/>
          </p:nvPr>
        </p:nvSpPr>
        <p:spPr/>
        <p:txBody>
          <a:bodyPr/>
          <a:lstStyle/>
          <a:p>
            <a:r>
              <a:rPr lang="en-US" smtClean="0"/>
              <a:t>Date: 01-Jan-2013</a:t>
            </a:r>
            <a:endParaRPr lang="en-GB" dirty="0"/>
          </a:p>
        </p:txBody>
      </p:sp>
      <p:sp>
        <p:nvSpPr>
          <p:cNvPr id="7"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406890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Slide - Turquoise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3"/>
            <a:ext cx="4039200" cy="4511675"/>
          </a:xfrm>
        </p:spPr>
        <p:txBody>
          <a:bodyPr/>
          <a:lstStyle/>
          <a:p>
            <a:r>
              <a:rPr lang="en-US" smtClean="0"/>
              <a:t>Click icon to add picture</a:t>
            </a:r>
            <a:endParaRPr lang="en-GB"/>
          </a:p>
        </p:txBody>
      </p:sp>
    </p:spTree>
    <p:extLst>
      <p:ext uri="{BB962C8B-B14F-4D97-AF65-F5344CB8AC3E}">
        <p14:creationId xmlns:p14="http://schemas.microsoft.com/office/powerpoint/2010/main" val="155012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ntent Slide - Nav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3"/>
            <a:ext cx="4039200" cy="4511675"/>
          </a:xfrm>
        </p:spPr>
        <p:txBody>
          <a:bodyPr/>
          <a:lstStyle/>
          <a:p>
            <a:r>
              <a:rPr lang="en-US" smtClean="0"/>
              <a:t>Click icon to add picture</a:t>
            </a:r>
            <a:endParaRPr lang="en-GB"/>
          </a:p>
        </p:txBody>
      </p:sp>
      <p:sp>
        <p:nvSpPr>
          <p:cNvPr id="9" name="Subtitle 2"/>
          <p:cNvSpPr>
            <a:spLocks noGrp="1"/>
          </p:cNvSpPr>
          <p:nvPr>
            <p:ph type="subTitle" idx="19"/>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300008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Content Slide - Gre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3"/>
            <a:ext cx="4039200" cy="4511675"/>
          </a:xfrm>
        </p:spPr>
        <p:txBody>
          <a:bodyPr/>
          <a:lstStyle/>
          <a:p>
            <a:r>
              <a:rPr lang="en-US" smtClean="0"/>
              <a:t>Click icon to add picture</a:t>
            </a:r>
            <a:endParaRPr lang="en-GB"/>
          </a:p>
        </p:txBody>
      </p:sp>
      <p:sp>
        <p:nvSpPr>
          <p:cNvPr id="9" name="Subtitle 2"/>
          <p:cNvSpPr>
            <a:spLocks noGrp="1"/>
          </p:cNvSpPr>
          <p:nvPr>
            <p:ph type="subTitle" idx="19"/>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4008656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ur Panel Slide - Turquoise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592797"/>
            <a:ext cx="4038600"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5688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ur Panel Slide - Nav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592797"/>
            <a:ext cx="4038600"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85522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ur Panel Slide - Gre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592797"/>
            <a:ext cx="4038600" cy="4511142"/>
          </a:xfrm>
          <a:solidFill>
            <a:srgbClr val="E1E6E3">
              <a:alpha val="42000"/>
            </a:srgbClr>
          </a:solidFill>
        </p:spPr>
        <p:txBody>
          <a:bodyPr lIns="180000" tIns="180000" rIns="180000" bIns="180000"/>
          <a:lstStyle>
            <a:lvl1pPr>
              <a:defRPr sz="105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75012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tform Design and Tech - Turquoise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noFill/>
        </p:spPr>
        <p:txBody>
          <a:bodyPr lIns="180000" tIns="180000" rIns="180000" bIns="180000"/>
          <a:lstStyle>
            <a:lvl1pPr marL="171450" indent="-171450">
              <a:buClr>
                <a:schemeClr val="accent4"/>
              </a:buClr>
              <a:buFont typeface="Arial" panose="020B0604020202020204" pitchFamily="34" charset="0"/>
              <a:buChar char="•"/>
              <a:defRPr sz="1200" baseline="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4149079"/>
            <a:ext cx="4038600" cy="1954859"/>
          </a:xfrm>
          <a:solidFill>
            <a:srgbClr val="C6E8EB">
              <a:alpha val="42000"/>
            </a:srgbClr>
          </a:solidFill>
        </p:spPr>
        <p:txBody>
          <a:bodyPr lIns="180000" tIns="180000" rIns="180000" bIns="180000"/>
          <a:lstStyle>
            <a:lvl1pPr>
              <a:defRPr sz="1200" baseline="0"/>
            </a:lvl1pPr>
            <a:lvl2pPr>
              <a:defRPr sz="1050" b="1">
                <a:solidFill>
                  <a:srgbClr val="005581"/>
                </a:solidFill>
              </a:defRPr>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57200" y="484094"/>
            <a:ext cx="8229600" cy="496634"/>
          </a:xfrm>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
        <p:nvSpPr>
          <p:cNvPr id="12" name="Picture Placeholder 5"/>
          <p:cNvSpPr>
            <a:spLocks noGrp="1"/>
          </p:cNvSpPr>
          <p:nvPr>
            <p:ph type="pic" sz="quarter" idx="19"/>
          </p:nvPr>
        </p:nvSpPr>
        <p:spPr>
          <a:xfrm>
            <a:off x="4647600" y="1592263"/>
            <a:ext cx="4039200" cy="2412801"/>
          </a:xfrm>
        </p:spPr>
        <p:txBody>
          <a:bodyPr/>
          <a:lstStyle/>
          <a:p>
            <a:r>
              <a:rPr lang="en-US" smtClean="0"/>
              <a:t>Click icon to add picture</a:t>
            </a:r>
            <a:endParaRPr lang="en-GB"/>
          </a:p>
        </p:txBody>
      </p:sp>
    </p:spTree>
    <p:extLst>
      <p:ext uri="{BB962C8B-B14F-4D97-AF65-F5344CB8AC3E}">
        <p14:creationId xmlns:p14="http://schemas.microsoft.com/office/powerpoint/2010/main" val="332037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tform Design and Tech- Nav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noFill/>
        </p:spPr>
        <p:txBody>
          <a:bodyPr lIns="180000" tIns="180000" rIns="180000" bIns="180000"/>
          <a:lstStyle>
            <a:lvl1pPr marL="171450" indent="-171450">
              <a:buClr>
                <a:schemeClr val="accent4"/>
              </a:buClr>
              <a:buFont typeface="Arial" panose="020B0604020202020204" pitchFamily="34" charset="0"/>
              <a:buChar cha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4149079"/>
            <a:ext cx="4038600" cy="1954859"/>
          </a:xfrm>
          <a:solidFill>
            <a:srgbClr val="B5CBDF">
              <a:alpha val="42000"/>
            </a:srgbClr>
          </a:solidFill>
        </p:spPr>
        <p:txBody>
          <a:bodyPr lIns="180000" tIns="180000" rIns="180000" bIns="180000"/>
          <a:lstStyle>
            <a:lvl1pPr marL="171450" indent="-171450">
              <a:buClr>
                <a:schemeClr val="accent4"/>
              </a:buClr>
              <a:buFont typeface="Arial" panose="020B0604020202020204" pitchFamily="34" charset="0"/>
              <a:buChar char="•"/>
              <a:defRPr sz="1200" baseline="0"/>
            </a:lvl1pPr>
            <a:lvl2pPr>
              <a:defRPr sz="1050" b="1">
                <a:solidFill>
                  <a:srgbClr val="005581"/>
                </a:solidFill>
              </a:defRPr>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57200" y="484094"/>
            <a:ext cx="8229600" cy="496634"/>
          </a:xfrm>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
        <p:nvSpPr>
          <p:cNvPr id="12" name="Picture Placeholder 5"/>
          <p:cNvSpPr>
            <a:spLocks noGrp="1"/>
          </p:cNvSpPr>
          <p:nvPr>
            <p:ph type="pic" sz="quarter" idx="19"/>
          </p:nvPr>
        </p:nvSpPr>
        <p:spPr>
          <a:xfrm>
            <a:off x="4647600" y="1592263"/>
            <a:ext cx="4039200" cy="2412801"/>
          </a:xfrm>
        </p:spPr>
        <p:txBody>
          <a:bodyPr/>
          <a:lstStyle/>
          <a:p>
            <a:r>
              <a:rPr lang="en-US" smtClean="0"/>
              <a:t>Click icon to add picture</a:t>
            </a:r>
            <a:endParaRPr lang="en-GB"/>
          </a:p>
        </p:txBody>
      </p:sp>
    </p:spTree>
    <p:extLst>
      <p:ext uri="{BB962C8B-B14F-4D97-AF65-F5344CB8AC3E}">
        <p14:creationId xmlns:p14="http://schemas.microsoft.com/office/powerpoint/2010/main" val="50023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out Nautilus- WHITE FO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8125" y="1019175"/>
            <a:ext cx="8650288" cy="5645150"/>
          </a:xfrm>
        </p:spPr>
        <p:txBody>
          <a:bodyPr/>
          <a:lstStyle/>
          <a:p>
            <a:r>
              <a:rPr lang="en-US" smtClean="0"/>
              <a:t>Click icon to add picture</a:t>
            </a:r>
            <a:endParaRPr lang="en-GB"/>
          </a:p>
        </p:txBody>
      </p:sp>
      <p:sp>
        <p:nvSpPr>
          <p:cNvPr id="2" name="Title 1"/>
          <p:cNvSpPr>
            <a:spLocks noGrp="1"/>
          </p:cNvSpPr>
          <p:nvPr>
            <p:ph type="ctrTitle"/>
          </p:nvPr>
        </p:nvSpPr>
        <p:spPr>
          <a:xfrm>
            <a:off x="457200" y="1234800"/>
            <a:ext cx="3467100" cy="738576"/>
          </a:xfrm>
        </p:spPr>
        <p:txBody>
          <a:bodyPr lIns="0" tIns="0" rIns="0" bIns="0" anchor="t" anchorCtr="0">
            <a:noAutofit/>
          </a:bodyPr>
          <a:lstStyle>
            <a:lvl1pPr algn="l">
              <a:lnSpc>
                <a:spcPts val="2600"/>
              </a:lnSpc>
              <a:defRPr sz="22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2087807"/>
            <a:ext cx="3467100" cy="876920"/>
          </a:xfrm>
        </p:spPr>
        <p:txBody>
          <a:bodyPr lIns="0" tIns="0" rIns="0" bIns="0"/>
          <a:lstStyle>
            <a:lvl1pPr marL="0" indent="0" algn="l">
              <a:lnSpc>
                <a:spcPts val="1700"/>
              </a:lnSpc>
              <a:spcBef>
                <a:spcPts val="0"/>
              </a:spcBef>
              <a:spcAft>
                <a:spcPts val="0"/>
              </a:spcAft>
              <a:buNone/>
              <a:defRPr sz="1400" b="0">
                <a:solidFill>
                  <a:schemeClr val="bg1"/>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219871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tform Design and Tech - Gre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noFill/>
        </p:spPr>
        <p:txBody>
          <a:bodyPr lIns="180000" tIns="180000" rIns="180000" bIns="180000"/>
          <a:lstStyle>
            <a:lvl1pPr marL="171450" indent="-171450">
              <a:buFont typeface="Arial" panose="020B0604020202020204" pitchFamily="34" charset="0"/>
              <a:buChar char="•"/>
              <a:defRPr sz="120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4149079"/>
            <a:ext cx="4038600" cy="1954859"/>
          </a:xfrm>
          <a:solidFill>
            <a:srgbClr val="E1E6E3">
              <a:alpha val="42000"/>
            </a:srgbClr>
          </a:solidFill>
        </p:spPr>
        <p:txBody>
          <a:bodyPr lIns="180000" tIns="180000" rIns="180000" bIns="180000"/>
          <a:lstStyle>
            <a:lvl1pPr>
              <a:defRPr sz="1200" baseline="0"/>
            </a:lvl1pPr>
            <a:lvl2pPr>
              <a:defRPr sz="1050" b="1">
                <a:solidFill>
                  <a:srgbClr val="005581"/>
                </a:solidFill>
              </a:defRPr>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57200" y="484094"/>
            <a:ext cx="8229600" cy="496634"/>
          </a:xfrm>
        </p:spPr>
        <p:txBody>
          <a:bodyPr/>
          <a:lstStyle/>
          <a:p>
            <a:r>
              <a:rPr lang="en-US" smtClean="0"/>
              <a:t>Click to edit Master title style</a:t>
            </a:r>
            <a:endParaRPr lang="en-GB" dirty="0"/>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9"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
        <p:nvSpPr>
          <p:cNvPr id="12" name="Picture Placeholder 5"/>
          <p:cNvSpPr>
            <a:spLocks noGrp="1"/>
          </p:cNvSpPr>
          <p:nvPr>
            <p:ph type="pic" sz="quarter" idx="19"/>
          </p:nvPr>
        </p:nvSpPr>
        <p:spPr>
          <a:xfrm>
            <a:off x="4647600" y="1592263"/>
            <a:ext cx="4039200" cy="2412801"/>
          </a:xfrm>
        </p:spPr>
        <p:txBody>
          <a:bodyPr/>
          <a:lstStyle/>
          <a:p>
            <a:r>
              <a:rPr lang="en-US" smtClean="0"/>
              <a:t>Click icon to add picture</a:t>
            </a:r>
            <a:endParaRPr lang="en-GB"/>
          </a:p>
        </p:txBody>
      </p:sp>
    </p:spTree>
    <p:extLst>
      <p:ext uri="{BB962C8B-B14F-4D97-AF65-F5344CB8AC3E}">
        <p14:creationId xmlns:p14="http://schemas.microsoft.com/office/powerpoint/2010/main" val="53355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Slide - Turquoise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71513"/>
            <a:ext cx="2602632"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275856" y="1582154"/>
            <a:ext cx="2592288"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Content Placeholder 3"/>
          <p:cNvSpPr>
            <a:spLocks noGrp="1"/>
          </p:cNvSpPr>
          <p:nvPr>
            <p:ph sz="half" idx="18"/>
          </p:nvPr>
        </p:nvSpPr>
        <p:spPr>
          <a:xfrm>
            <a:off x="6084168" y="1582154"/>
            <a:ext cx="2592288" cy="4511142"/>
          </a:xfrm>
          <a:solidFill>
            <a:srgbClr val="C6E8EB">
              <a:alpha val="42000"/>
            </a:srgbClr>
          </a:solidFill>
        </p:spPr>
        <p:txBody>
          <a:bodyPr lIns="180000" tIns="180000" rIns="180000" bIns="180000"/>
          <a:lstStyle>
            <a:lvl1pPr>
              <a:defRPr sz="105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ubtitle 2"/>
          <p:cNvSpPr>
            <a:spLocks noGrp="1"/>
          </p:cNvSpPr>
          <p:nvPr>
            <p:ph type="subTitle" idx="19"/>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320244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Slide - Nav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71513"/>
            <a:ext cx="2602632"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275856" y="1582154"/>
            <a:ext cx="2592288"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Content Placeholder 3"/>
          <p:cNvSpPr>
            <a:spLocks noGrp="1"/>
          </p:cNvSpPr>
          <p:nvPr>
            <p:ph sz="half" idx="18"/>
          </p:nvPr>
        </p:nvSpPr>
        <p:spPr>
          <a:xfrm>
            <a:off x="6084168" y="1582154"/>
            <a:ext cx="2592288"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ubtitle 2"/>
          <p:cNvSpPr>
            <a:spLocks noGrp="1"/>
          </p:cNvSpPr>
          <p:nvPr>
            <p:ph type="subTitle" idx="19"/>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384536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Slide - Gre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71513"/>
            <a:ext cx="2602632"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275856" y="1582154"/>
            <a:ext cx="2592288"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Content Placeholder 3"/>
          <p:cNvSpPr>
            <a:spLocks noGrp="1"/>
          </p:cNvSpPr>
          <p:nvPr>
            <p:ph sz="half" idx="18"/>
          </p:nvPr>
        </p:nvSpPr>
        <p:spPr>
          <a:xfrm>
            <a:off x="6084168" y="1582154"/>
            <a:ext cx="2592288"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ubtitle 2"/>
          <p:cNvSpPr>
            <a:spLocks noGrp="1"/>
          </p:cNvSpPr>
          <p:nvPr>
            <p:ph type="subTitle" idx="19"/>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3613682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Slide - Turquoise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C6E8EB">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2"/>
            <a:ext cx="4039200" cy="2340793"/>
          </a:xfrm>
        </p:spPr>
        <p:txBody>
          <a:bodyPr/>
          <a:lstStyle/>
          <a:p>
            <a:r>
              <a:rPr lang="en-US" smtClean="0"/>
              <a:t>Click icon to add picture</a:t>
            </a:r>
            <a:endParaRPr lang="en-GB"/>
          </a:p>
        </p:txBody>
      </p:sp>
      <p:sp>
        <p:nvSpPr>
          <p:cNvPr id="12" name="Picture Placeholder 5"/>
          <p:cNvSpPr>
            <a:spLocks noGrp="1"/>
          </p:cNvSpPr>
          <p:nvPr>
            <p:ph type="pic" sz="quarter" idx="19"/>
          </p:nvPr>
        </p:nvSpPr>
        <p:spPr>
          <a:xfrm>
            <a:off x="4647600" y="4134538"/>
            <a:ext cx="1944000" cy="1944000"/>
          </a:xfrm>
        </p:spPr>
        <p:txBody>
          <a:bodyPr/>
          <a:lstStyle/>
          <a:p>
            <a:r>
              <a:rPr lang="en-US" smtClean="0"/>
              <a:t>Click icon to add picture</a:t>
            </a:r>
            <a:endParaRPr lang="en-GB"/>
          </a:p>
        </p:txBody>
      </p:sp>
      <p:sp>
        <p:nvSpPr>
          <p:cNvPr id="13" name="Picture Placeholder 5"/>
          <p:cNvSpPr>
            <a:spLocks noGrp="1"/>
          </p:cNvSpPr>
          <p:nvPr>
            <p:ph type="pic" sz="quarter" idx="20"/>
          </p:nvPr>
        </p:nvSpPr>
        <p:spPr>
          <a:xfrm>
            <a:off x="6742800" y="4134538"/>
            <a:ext cx="1944000" cy="1944000"/>
          </a:xfrm>
        </p:spPr>
        <p:txBody>
          <a:bodyPr/>
          <a:lstStyle/>
          <a:p>
            <a:r>
              <a:rPr lang="en-US" smtClean="0"/>
              <a:t>Click icon to add picture</a:t>
            </a:r>
            <a:endParaRPr lang="en-GB"/>
          </a:p>
        </p:txBody>
      </p:sp>
      <p:sp>
        <p:nvSpPr>
          <p:cNvPr id="14" name="Subtitle 2"/>
          <p:cNvSpPr>
            <a:spLocks noGrp="1"/>
          </p:cNvSpPr>
          <p:nvPr>
            <p:ph type="subTitle" idx="21"/>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196312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 Slide - Nav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B5CBDF">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2"/>
            <a:ext cx="4039200" cy="2340793"/>
          </a:xfrm>
        </p:spPr>
        <p:txBody>
          <a:bodyPr/>
          <a:lstStyle/>
          <a:p>
            <a:r>
              <a:rPr lang="en-US" smtClean="0"/>
              <a:t>Click icon to add picture</a:t>
            </a:r>
            <a:endParaRPr lang="en-GB"/>
          </a:p>
        </p:txBody>
      </p:sp>
      <p:sp>
        <p:nvSpPr>
          <p:cNvPr id="12" name="Picture Placeholder 5"/>
          <p:cNvSpPr>
            <a:spLocks noGrp="1"/>
          </p:cNvSpPr>
          <p:nvPr>
            <p:ph type="pic" sz="quarter" idx="19"/>
          </p:nvPr>
        </p:nvSpPr>
        <p:spPr>
          <a:xfrm>
            <a:off x="4647600" y="4134538"/>
            <a:ext cx="1944000" cy="1944000"/>
          </a:xfrm>
        </p:spPr>
        <p:txBody>
          <a:bodyPr/>
          <a:lstStyle/>
          <a:p>
            <a:r>
              <a:rPr lang="en-US" smtClean="0"/>
              <a:t>Click icon to add picture</a:t>
            </a:r>
            <a:endParaRPr lang="en-GB"/>
          </a:p>
        </p:txBody>
      </p:sp>
      <p:sp>
        <p:nvSpPr>
          <p:cNvPr id="13" name="Picture Placeholder 5"/>
          <p:cNvSpPr>
            <a:spLocks noGrp="1"/>
          </p:cNvSpPr>
          <p:nvPr>
            <p:ph type="pic" sz="quarter" idx="20"/>
          </p:nvPr>
        </p:nvSpPr>
        <p:spPr>
          <a:xfrm>
            <a:off x="6742800" y="4134538"/>
            <a:ext cx="1944000" cy="1944000"/>
          </a:xfrm>
        </p:spPr>
        <p:txBody>
          <a:bodyPr/>
          <a:lstStyle/>
          <a:p>
            <a:r>
              <a:rPr lang="en-US" smtClean="0"/>
              <a:t>Click icon to add picture</a:t>
            </a:r>
            <a:endParaRPr lang="en-GB"/>
          </a:p>
        </p:txBody>
      </p:sp>
      <p:sp>
        <p:nvSpPr>
          <p:cNvPr id="14" name="Subtitle 2"/>
          <p:cNvSpPr>
            <a:spLocks noGrp="1"/>
          </p:cNvSpPr>
          <p:nvPr>
            <p:ph type="subTitle" idx="21"/>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205787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mage Slide - Grey Ti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4038600" cy="4511142"/>
          </a:xfrm>
          <a:solidFill>
            <a:srgbClr val="E1E6E3">
              <a:alpha val="42000"/>
            </a:srgbClr>
          </a:solid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6" name="Picture Placeholder 5"/>
          <p:cNvSpPr>
            <a:spLocks noGrp="1"/>
          </p:cNvSpPr>
          <p:nvPr>
            <p:ph type="pic" sz="quarter" idx="18"/>
          </p:nvPr>
        </p:nvSpPr>
        <p:spPr>
          <a:xfrm>
            <a:off x="4647600" y="1592262"/>
            <a:ext cx="4039200" cy="2340793"/>
          </a:xfrm>
        </p:spPr>
        <p:txBody>
          <a:bodyPr/>
          <a:lstStyle/>
          <a:p>
            <a:r>
              <a:rPr lang="en-US" smtClean="0"/>
              <a:t>Click icon to add picture</a:t>
            </a:r>
            <a:endParaRPr lang="en-GB"/>
          </a:p>
        </p:txBody>
      </p:sp>
      <p:sp>
        <p:nvSpPr>
          <p:cNvPr id="12" name="Picture Placeholder 5"/>
          <p:cNvSpPr>
            <a:spLocks noGrp="1"/>
          </p:cNvSpPr>
          <p:nvPr>
            <p:ph type="pic" sz="quarter" idx="19"/>
          </p:nvPr>
        </p:nvSpPr>
        <p:spPr>
          <a:xfrm>
            <a:off x="4647600" y="4134538"/>
            <a:ext cx="1944000" cy="1944000"/>
          </a:xfrm>
        </p:spPr>
        <p:txBody>
          <a:bodyPr/>
          <a:lstStyle/>
          <a:p>
            <a:r>
              <a:rPr lang="en-US" smtClean="0"/>
              <a:t>Click icon to add picture</a:t>
            </a:r>
            <a:endParaRPr lang="en-GB"/>
          </a:p>
        </p:txBody>
      </p:sp>
      <p:sp>
        <p:nvSpPr>
          <p:cNvPr id="13" name="Picture Placeholder 5"/>
          <p:cNvSpPr>
            <a:spLocks noGrp="1"/>
          </p:cNvSpPr>
          <p:nvPr>
            <p:ph type="pic" sz="quarter" idx="20"/>
          </p:nvPr>
        </p:nvSpPr>
        <p:spPr>
          <a:xfrm>
            <a:off x="6742800" y="4134538"/>
            <a:ext cx="1944000" cy="1944000"/>
          </a:xfrm>
        </p:spPr>
        <p:txBody>
          <a:bodyPr/>
          <a:lstStyle/>
          <a:p>
            <a:r>
              <a:rPr lang="en-US" smtClean="0"/>
              <a:t>Click icon to add picture</a:t>
            </a:r>
            <a:endParaRPr lang="en-GB"/>
          </a:p>
        </p:txBody>
      </p:sp>
      <p:sp>
        <p:nvSpPr>
          <p:cNvPr id="14" name="Subtitle 2"/>
          <p:cNvSpPr>
            <a:spLocks noGrp="1"/>
          </p:cNvSpPr>
          <p:nvPr>
            <p:ph type="subTitle" idx="21"/>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588963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 Slide - Turquoise Tint">
    <p:spTree>
      <p:nvGrpSpPr>
        <p:cNvPr id="1" name=""/>
        <p:cNvGrpSpPr/>
        <p:nvPr/>
      </p:nvGrpSpPr>
      <p:grpSpPr>
        <a:xfrm>
          <a:off x="0" y="0"/>
          <a:ext cx="0" cy="0"/>
          <a:chOff x="0" y="0"/>
          <a:chExt cx="0" cy="0"/>
        </a:xfrm>
      </p:grpSpPr>
      <p:sp>
        <p:nvSpPr>
          <p:cNvPr id="18" name="Rectangle 17"/>
          <p:cNvSpPr/>
          <p:nvPr userDrawn="1"/>
        </p:nvSpPr>
        <p:spPr>
          <a:xfrm>
            <a:off x="457200" y="3942296"/>
            <a:ext cx="3034680" cy="2160000"/>
          </a:xfrm>
          <a:prstGeom prst="rect">
            <a:avLst/>
          </a:prstGeom>
          <a:solidFill>
            <a:srgbClr val="C6E8E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57200" y="1591200"/>
            <a:ext cx="3034680" cy="2160000"/>
          </a:xfrm>
          <a:prstGeom prst="rect">
            <a:avLst/>
          </a:prstGeom>
          <a:solidFill>
            <a:srgbClr val="C6E8E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457200" y="15927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Picture Placeholder 5"/>
          <p:cNvSpPr>
            <a:spLocks noGrp="1"/>
          </p:cNvSpPr>
          <p:nvPr>
            <p:ph type="pic" sz="quarter" idx="19"/>
          </p:nvPr>
        </p:nvSpPr>
        <p:spPr>
          <a:xfrm>
            <a:off x="3581356" y="1789696"/>
            <a:ext cx="2466000" cy="1728000"/>
          </a:xfrm>
        </p:spPr>
        <p:txBody>
          <a:bodyPr/>
          <a:lstStyle/>
          <a:p>
            <a:r>
              <a:rPr lang="en-US" smtClean="0"/>
              <a:t>Click icon to add picture</a:t>
            </a:r>
            <a:endParaRPr lang="en-GB" dirty="0"/>
          </a:p>
        </p:txBody>
      </p:sp>
      <p:sp>
        <p:nvSpPr>
          <p:cNvPr id="13" name="Picture Placeholder 5"/>
          <p:cNvSpPr>
            <a:spLocks noGrp="1"/>
          </p:cNvSpPr>
          <p:nvPr>
            <p:ph type="pic" sz="quarter" idx="20"/>
          </p:nvPr>
        </p:nvSpPr>
        <p:spPr>
          <a:xfrm>
            <a:off x="6210456" y="1789696"/>
            <a:ext cx="2466000" cy="1728000"/>
          </a:xfrm>
        </p:spPr>
        <p:txBody>
          <a:bodyPr/>
          <a:lstStyle/>
          <a:p>
            <a:r>
              <a:rPr lang="en-US" smtClean="0"/>
              <a:t>Click icon to add picture</a:t>
            </a:r>
            <a:endParaRPr lang="en-GB"/>
          </a:p>
        </p:txBody>
      </p:sp>
      <p:sp>
        <p:nvSpPr>
          <p:cNvPr id="15" name="Content Placeholder 2"/>
          <p:cNvSpPr>
            <a:spLocks noGrp="1"/>
          </p:cNvSpPr>
          <p:nvPr>
            <p:ph sz="half" idx="21"/>
          </p:nvPr>
        </p:nvSpPr>
        <p:spPr>
          <a:xfrm>
            <a:off x="457200" y="39422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Picture Placeholder 5"/>
          <p:cNvSpPr>
            <a:spLocks noGrp="1"/>
          </p:cNvSpPr>
          <p:nvPr>
            <p:ph type="pic" sz="quarter" idx="22"/>
          </p:nvPr>
        </p:nvSpPr>
        <p:spPr>
          <a:xfrm>
            <a:off x="3599084" y="4221088"/>
            <a:ext cx="2466000" cy="1728000"/>
          </a:xfrm>
        </p:spPr>
        <p:txBody>
          <a:bodyPr/>
          <a:lstStyle/>
          <a:p>
            <a:r>
              <a:rPr lang="en-US" smtClean="0"/>
              <a:t>Click icon to add picture</a:t>
            </a:r>
            <a:endParaRPr lang="en-GB" dirty="0"/>
          </a:p>
        </p:txBody>
      </p:sp>
      <p:sp>
        <p:nvSpPr>
          <p:cNvPr id="17" name="Picture Placeholder 5"/>
          <p:cNvSpPr>
            <a:spLocks noGrp="1"/>
          </p:cNvSpPr>
          <p:nvPr>
            <p:ph type="pic" sz="quarter" idx="23"/>
          </p:nvPr>
        </p:nvSpPr>
        <p:spPr>
          <a:xfrm>
            <a:off x="6228184" y="4221088"/>
            <a:ext cx="2466000" cy="1728000"/>
          </a:xfrm>
        </p:spPr>
        <p:txBody>
          <a:bodyPr/>
          <a:lstStyle/>
          <a:p>
            <a:r>
              <a:rPr lang="en-US" smtClean="0"/>
              <a:t>Click icon to add picture</a:t>
            </a:r>
            <a:endParaRPr lang="en-GB"/>
          </a:p>
        </p:txBody>
      </p:sp>
      <p:sp>
        <p:nvSpPr>
          <p:cNvPr id="14"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879311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mage Slide - Navy Tint">
    <p:spTree>
      <p:nvGrpSpPr>
        <p:cNvPr id="1" name=""/>
        <p:cNvGrpSpPr/>
        <p:nvPr/>
      </p:nvGrpSpPr>
      <p:grpSpPr>
        <a:xfrm>
          <a:off x="0" y="0"/>
          <a:ext cx="0" cy="0"/>
          <a:chOff x="0" y="0"/>
          <a:chExt cx="0" cy="0"/>
        </a:xfrm>
      </p:grpSpPr>
      <p:sp>
        <p:nvSpPr>
          <p:cNvPr id="18" name="Rectangle 17"/>
          <p:cNvSpPr/>
          <p:nvPr userDrawn="1"/>
        </p:nvSpPr>
        <p:spPr>
          <a:xfrm>
            <a:off x="457200" y="3942296"/>
            <a:ext cx="3034680" cy="2160000"/>
          </a:xfrm>
          <a:prstGeom prst="rect">
            <a:avLst/>
          </a:prstGeom>
          <a:solidFill>
            <a:srgbClr val="B5CBD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57200" y="1591200"/>
            <a:ext cx="3034680" cy="2160000"/>
          </a:xfrm>
          <a:prstGeom prst="rect">
            <a:avLst/>
          </a:prstGeom>
          <a:solidFill>
            <a:srgbClr val="B5CBD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457200" y="15927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Picture Placeholder 5"/>
          <p:cNvSpPr>
            <a:spLocks noGrp="1"/>
          </p:cNvSpPr>
          <p:nvPr>
            <p:ph type="pic" sz="quarter" idx="19"/>
          </p:nvPr>
        </p:nvSpPr>
        <p:spPr>
          <a:xfrm>
            <a:off x="3581356" y="1789696"/>
            <a:ext cx="2466000" cy="1728000"/>
          </a:xfrm>
        </p:spPr>
        <p:txBody>
          <a:bodyPr/>
          <a:lstStyle/>
          <a:p>
            <a:r>
              <a:rPr lang="en-US" smtClean="0"/>
              <a:t>Click icon to add picture</a:t>
            </a:r>
            <a:endParaRPr lang="en-GB" dirty="0"/>
          </a:p>
        </p:txBody>
      </p:sp>
      <p:sp>
        <p:nvSpPr>
          <p:cNvPr id="13" name="Picture Placeholder 5"/>
          <p:cNvSpPr>
            <a:spLocks noGrp="1"/>
          </p:cNvSpPr>
          <p:nvPr>
            <p:ph type="pic" sz="quarter" idx="20"/>
          </p:nvPr>
        </p:nvSpPr>
        <p:spPr>
          <a:xfrm>
            <a:off x="6210456" y="1789696"/>
            <a:ext cx="2466000" cy="1728000"/>
          </a:xfrm>
        </p:spPr>
        <p:txBody>
          <a:bodyPr/>
          <a:lstStyle/>
          <a:p>
            <a:r>
              <a:rPr lang="en-US" smtClean="0"/>
              <a:t>Click icon to add picture</a:t>
            </a:r>
            <a:endParaRPr lang="en-GB"/>
          </a:p>
        </p:txBody>
      </p:sp>
      <p:sp>
        <p:nvSpPr>
          <p:cNvPr id="15" name="Content Placeholder 2"/>
          <p:cNvSpPr>
            <a:spLocks noGrp="1"/>
          </p:cNvSpPr>
          <p:nvPr>
            <p:ph sz="half" idx="21"/>
          </p:nvPr>
        </p:nvSpPr>
        <p:spPr>
          <a:xfrm>
            <a:off x="457200" y="39422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Picture Placeholder 5"/>
          <p:cNvSpPr>
            <a:spLocks noGrp="1"/>
          </p:cNvSpPr>
          <p:nvPr>
            <p:ph type="pic" sz="quarter" idx="22"/>
          </p:nvPr>
        </p:nvSpPr>
        <p:spPr>
          <a:xfrm>
            <a:off x="3599084" y="4221088"/>
            <a:ext cx="2466000" cy="1728000"/>
          </a:xfrm>
        </p:spPr>
        <p:txBody>
          <a:bodyPr/>
          <a:lstStyle/>
          <a:p>
            <a:r>
              <a:rPr lang="en-US" smtClean="0"/>
              <a:t>Click icon to add picture</a:t>
            </a:r>
            <a:endParaRPr lang="en-GB" dirty="0"/>
          </a:p>
        </p:txBody>
      </p:sp>
      <p:sp>
        <p:nvSpPr>
          <p:cNvPr id="17" name="Picture Placeholder 5"/>
          <p:cNvSpPr>
            <a:spLocks noGrp="1"/>
          </p:cNvSpPr>
          <p:nvPr>
            <p:ph type="pic" sz="quarter" idx="23"/>
          </p:nvPr>
        </p:nvSpPr>
        <p:spPr>
          <a:xfrm>
            <a:off x="6228184" y="4221088"/>
            <a:ext cx="2466000" cy="1728000"/>
          </a:xfrm>
        </p:spPr>
        <p:txBody>
          <a:bodyPr/>
          <a:lstStyle/>
          <a:p>
            <a:r>
              <a:rPr lang="en-US" smtClean="0"/>
              <a:t>Click icon to add picture</a:t>
            </a:r>
            <a:endParaRPr lang="en-GB"/>
          </a:p>
        </p:txBody>
      </p:sp>
      <p:sp>
        <p:nvSpPr>
          <p:cNvPr id="14"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3647745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 Slide - Grey Tint">
    <p:spTree>
      <p:nvGrpSpPr>
        <p:cNvPr id="1" name=""/>
        <p:cNvGrpSpPr/>
        <p:nvPr/>
      </p:nvGrpSpPr>
      <p:grpSpPr>
        <a:xfrm>
          <a:off x="0" y="0"/>
          <a:ext cx="0" cy="0"/>
          <a:chOff x="0" y="0"/>
          <a:chExt cx="0" cy="0"/>
        </a:xfrm>
      </p:grpSpPr>
      <p:sp>
        <p:nvSpPr>
          <p:cNvPr id="18" name="Rectangle 17"/>
          <p:cNvSpPr/>
          <p:nvPr userDrawn="1"/>
        </p:nvSpPr>
        <p:spPr>
          <a:xfrm>
            <a:off x="457200" y="3942296"/>
            <a:ext cx="3034680" cy="2160000"/>
          </a:xfrm>
          <a:prstGeom prst="rect">
            <a:avLst/>
          </a:prstGeom>
          <a:solidFill>
            <a:srgbClr val="E1E6E3">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57200" y="1591200"/>
            <a:ext cx="3034680" cy="2160000"/>
          </a:xfrm>
          <a:prstGeom prst="rect">
            <a:avLst/>
          </a:prstGeom>
          <a:solidFill>
            <a:srgbClr val="E1E6E3">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457200" y="15927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5"/>
          </p:nvPr>
        </p:nvSpPr>
        <p:spPr/>
        <p:txBody>
          <a:bodyPr/>
          <a:lstStyle/>
          <a:p>
            <a:r>
              <a:rPr lang="en-US" smtClean="0"/>
              <a:t>Date: 01-Jan-2013</a:t>
            </a:r>
            <a:endParaRPr lang="en-GB" dirty="0"/>
          </a:p>
        </p:txBody>
      </p:sp>
      <p:sp>
        <p:nvSpPr>
          <p:cNvPr id="10" name="Footer Placeholder 9"/>
          <p:cNvSpPr>
            <a:spLocks noGrp="1"/>
          </p:cNvSpPr>
          <p:nvPr>
            <p:ph type="ftr" sz="quarter" idx="16"/>
          </p:nvPr>
        </p:nvSpPr>
        <p:spPr/>
        <p:txBody>
          <a:bodyPr/>
          <a:lstStyle/>
          <a:p>
            <a:r>
              <a:rPr lang="en-GB" smtClean="0"/>
              <a:t>Presentation Title. Ref: 123.abc</a:t>
            </a:r>
            <a:endParaRPr lang="en-GB" dirty="0"/>
          </a:p>
        </p:txBody>
      </p:sp>
      <p:sp>
        <p:nvSpPr>
          <p:cNvPr id="11" name="Slide Number Placeholder 10"/>
          <p:cNvSpPr>
            <a:spLocks noGrp="1"/>
          </p:cNvSpPr>
          <p:nvPr>
            <p:ph type="sldNum" sz="quarter" idx="17"/>
          </p:nvPr>
        </p:nvSpPr>
        <p:spPr/>
        <p:txBody>
          <a:bodyPr/>
          <a:lstStyle/>
          <a:p>
            <a:fld id="{19E5A3BC-D5BC-4F1E-A5B4-E0268798E128}" type="slidenum">
              <a:rPr lang="en-GB" smtClean="0"/>
              <a:pPr/>
              <a:t>‹#›</a:t>
            </a:fld>
            <a:endParaRPr lang="en-GB" dirty="0"/>
          </a:p>
        </p:txBody>
      </p:sp>
      <p:sp>
        <p:nvSpPr>
          <p:cNvPr id="12" name="Picture Placeholder 5"/>
          <p:cNvSpPr>
            <a:spLocks noGrp="1"/>
          </p:cNvSpPr>
          <p:nvPr>
            <p:ph type="pic" sz="quarter" idx="19"/>
          </p:nvPr>
        </p:nvSpPr>
        <p:spPr>
          <a:xfrm>
            <a:off x="3581356" y="1789696"/>
            <a:ext cx="2466000" cy="1728000"/>
          </a:xfrm>
        </p:spPr>
        <p:txBody>
          <a:bodyPr/>
          <a:lstStyle/>
          <a:p>
            <a:r>
              <a:rPr lang="en-US" smtClean="0"/>
              <a:t>Click icon to add picture</a:t>
            </a:r>
            <a:endParaRPr lang="en-GB" dirty="0"/>
          </a:p>
        </p:txBody>
      </p:sp>
      <p:sp>
        <p:nvSpPr>
          <p:cNvPr id="13" name="Picture Placeholder 5"/>
          <p:cNvSpPr>
            <a:spLocks noGrp="1"/>
          </p:cNvSpPr>
          <p:nvPr>
            <p:ph type="pic" sz="quarter" idx="20"/>
          </p:nvPr>
        </p:nvSpPr>
        <p:spPr>
          <a:xfrm>
            <a:off x="6210456" y="1789696"/>
            <a:ext cx="2466000" cy="1728000"/>
          </a:xfrm>
        </p:spPr>
        <p:txBody>
          <a:bodyPr/>
          <a:lstStyle/>
          <a:p>
            <a:r>
              <a:rPr lang="en-US" smtClean="0"/>
              <a:t>Click icon to add picture</a:t>
            </a:r>
            <a:endParaRPr lang="en-GB"/>
          </a:p>
        </p:txBody>
      </p:sp>
      <p:sp>
        <p:nvSpPr>
          <p:cNvPr id="15" name="Content Placeholder 2"/>
          <p:cNvSpPr>
            <a:spLocks noGrp="1"/>
          </p:cNvSpPr>
          <p:nvPr>
            <p:ph sz="half" idx="21"/>
          </p:nvPr>
        </p:nvSpPr>
        <p:spPr>
          <a:xfrm>
            <a:off x="457200" y="3942296"/>
            <a:ext cx="3012898" cy="2124000"/>
          </a:xfrm>
          <a:noFill/>
        </p:spPr>
        <p:txBody>
          <a:bodyPr lIns="180000" tIns="180000" rIns="180000" bIns="180000"/>
          <a:lstStyle>
            <a:lvl1pPr>
              <a:defRPr sz="1200"/>
            </a:lvl1pPr>
            <a:lvl2pPr>
              <a:defRPr sz="1050"/>
            </a:lvl2pPr>
            <a:lvl3pPr>
              <a:defRPr sz="1050"/>
            </a:lvl3pPr>
            <a:lvl4pPr>
              <a:defRPr sz="105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Picture Placeholder 5"/>
          <p:cNvSpPr>
            <a:spLocks noGrp="1"/>
          </p:cNvSpPr>
          <p:nvPr>
            <p:ph type="pic" sz="quarter" idx="22"/>
          </p:nvPr>
        </p:nvSpPr>
        <p:spPr>
          <a:xfrm>
            <a:off x="3599084" y="4221088"/>
            <a:ext cx="2466000" cy="1728000"/>
          </a:xfrm>
        </p:spPr>
        <p:txBody>
          <a:bodyPr/>
          <a:lstStyle/>
          <a:p>
            <a:r>
              <a:rPr lang="en-US" smtClean="0"/>
              <a:t>Click icon to add picture</a:t>
            </a:r>
            <a:endParaRPr lang="en-GB" dirty="0"/>
          </a:p>
        </p:txBody>
      </p:sp>
      <p:sp>
        <p:nvSpPr>
          <p:cNvPr id="17" name="Picture Placeholder 5"/>
          <p:cNvSpPr>
            <a:spLocks noGrp="1"/>
          </p:cNvSpPr>
          <p:nvPr>
            <p:ph type="pic" sz="quarter" idx="23"/>
          </p:nvPr>
        </p:nvSpPr>
        <p:spPr>
          <a:xfrm>
            <a:off x="6228184" y="4221088"/>
            <a:ext cx="2466000" cy="1728000"/>
          </a:xfrm>
        </p:spPr>
        <p:txBody>
          <a:bodyPr/>
          <a:lstStyle/>
          <a:p>
            <a:r>
              <a:rPr lang="en-US" smtClean="0"/>
              <a:t>Click icon to add picture</a:t>
            </a:r>
            <a:endParaRPr lang="en-GB"/>
          </a:p>
        </p:txBody>
      </p:sp>
      <p:sp>
        <p:nvSpPr>
          <p:cNvPr id="14"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88133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Section Divider Slide-  Turquoise Tint">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7" t="286" r="12777" b="3908"/>
          <a:stretch/>
        </p:blipFill>
        <p:spPr bwMode="auto">
          <a:xfrm>
            <a:off x="235800" y="243305"/>
            <a:ext cx="8672399" cy="59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userDrawn="1"/>
        </p:nvSpPr>
        <p:spPr>
          <a:xfrm>
            <a:off x="220080" y="250065"/>
            <a:ext cx="8672400" cy="5922000"/>
          </a:xfrm>
          <a:prstGeom prst="rect">
            <a:avLst/>
          </a:prstGeom>
          <a:solidFill>
            <a:srgbClr val="C6E8E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sz="quarter" idx="10"/>
          </p:nvPr>
        </p:nvSpPr>
        <p:spPr>
          <a:xfrm>
            <a:off x="457200" y="4212000"/>
            <a:ext cx="7772400" cy="657160"/>
          </a:xfrm>
          <a:ln>
            <a:noFill/>
          </a:ln>
        </p:spPr>
        <p:txBody>
          <a:bodyPr/>
          <a:lstStyle>
            <a:lvl1pPr marL="0" indent="0">
              <a:spcBef>
                <a:spcPts val="0"/>
              </a:spcBef>
              <a:buNone/>
              <a:defRPr sz="2200">
                <a:solidFill>
                  <a:srgbClr val="005581"/>
                </a:solidFill>
              </a:defRPr>
            </a:lvl1pPr>
            <a:lvl2pPr>
              <a:spcBef>
                <a:spcPts val="0"/>
              </a:spcBef>
              <a:spcAft>
                <a:spcPts val="0"/>
              </a:spcAft>
              <a:defRPr sz="2200" b="1">
                <a:solidFill>
                  <a:schemeClr val="accent2"/>
                </a:solidFill>
              </a:defRPr>
            </a:lvl2pPr>
          </a:lstStyle>
          <a:p>
            <a:pPr lvl="0"/>
            <a:r>
              <a:rPr lang="en-US" smtClean="0"/>
              <a:t>Click to edit Master text styles</a:t>
            </a:r>
          </a:p>
        </p:txBody>
      </p:sp>
      <p:pic>
        <p:nvPicPr>
          <p:cNvPr id="2" name="company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6" y="6396635"/>
            <a:ext cx="1647287" cy="287781"/>
          </a:xfrm>
          <a:prstGeom prst="rect">
            <a:avLst/>
          </a:prstGeom>
        </p:spPr>
      </p:pic>
      <p:sp>
        <p:nvSpPr>
          <p:cNvPr id="8" name="Subtitle 2"/>
          <p:cNvSpPr>
            <a:spLocks noGrp="1"/>
          </p:cNvSpPr>
          <p:nvPr>
            <p:ph type="subTitle" idx="1"/>
          </p:nvPr>
        </p:nvSpPr>
        <p:spPr>
          <a:xfrm>
            <a:off x="451850" y="4869160"/>
            <a:ext cx="7792557" cy="876920"/>
          </a:xfrm>
        </p:spPr>
        <p:txBody>
          <a:bodyPr lIns="0" tIns="0" rIns="0" bIns="0"/>
          <a:lstStyle>
            <a:lvl1pPr marL="0" indent="0" algn="l">
              <a:lnSpc>
                <a:spcPts val="1700"/>
              </a:lnSpc>
              <a:spcBef>
                <a:spcPts val="0"/>
              </a:spcBef>
              <a:spcAft>
                <a:spcPts val="0"/>
              </a:spcAft>
              <a:buNone/>
              <a:defRPr sz="1400" b="0">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4200107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out Nautilus">
    <p:spTree>
      <p:nvGrpSpPr>
        <p:cNvPr id="1" name=""/>
        <p:cNvGrpSpPr/>
        <p:nvPr/>
      </p:nvGrpSpPr>
      <p:grpSpPr>
        <a:xfrm>
          <a:off x="0" y="0"/>
          <a:ext cx="0" cy="0"/>
          <a:chOff x="0" y="0"/>
          <a:chExt cx="0" cy="0"/>
        </a:xfrm>
      </p:grpSpPr>
      <p:sp>
        <p:nvSpPr>
          <p:cNvPr id="6" name="Rectangle 5"/>
          <p:cNvSpPr/>
          <p:nvPr userDrawn="1"/>
        </p:nvSpPr>
        <p:spPr>
          <a:xfrm>
            <a:off x="233999" y="208270"/>
            <a:ext cx="8672400" cy="6029042"/>
          </a:xfrm>
          <a:prstGeom prst="rect">
            <a:avLst/>
          </a:prstGeom>
          <a:solidFill>
            <a:srgbClr val="C6E8E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9" name="Title 1"/>
          <p:cNvSpPr>
            <a:spLocks noGrp="1"/>
          </p:cNvSpPr>
          <p:nvPr>
            <p:ph type="title" hasCustomPrompt="1"/>
          </p:nvPr>
        </p:nvSpPr>
        <p:spPr>
          <a:xfrm>
            <a:off x="457200" y="484094"/>
            <a:ext cx="8229600" cy="876300"/>
          </a:xfrm>
        </p:spPr>
        <p:txBody>
          <a:bodyPr/>
          <a:lstStyle>
            <a:lvl1pPr>
              <a:defRPr>
                <a:solidFill>
                  <a:srgbClr val="005581"/>
                </a:solidFill>
              </a:defRPr>
            </a:lvl1pPr>
          </a:lstStyle>
          <a:p>
            <a:r>
              <a:rPr lang="en-US" dirty="0" smtClean="0"/>
              <a:t>Thank You</a:t>
            </a:r>
            <a:endParaRPr lang="en-GB" dirty="0"/>
          </a:p>
        </p:txBody>
      </p:sp>
    </p:spTree>
    <p:extLst>
      <p:ext uri="{BB962C8B-B14F-4D97-AF65-F5344CB8AC3E}">
        <p14:creationId xmlns:p14="http://schemas.microsoft.com/office/powerpoint/2010/main" val="1882013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037499" y="227013"/>
            <a:ext cx="3754315" cy="449262"/>
          </a:xfrm>
          <a:prstGeom prst="rect">
            <a:avLst/>
          </a:prstGeom>
        </p:spPr>
        <p:txBody>
          <a:bodyPr/>
          <a:lstStyle>
            <a:lvl1pPr algn="l">
              <a:defRPr sz="2400"/>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818754350"/>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7118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New Section Divider Slide - Navy Tint">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7" t="286" r="12777" b="3908"/>
          <a:stretch/>
        </p:blipFill>
        <p:spPr bwMode="auto">
          <a:xfrm>
            <a:off x="222114" y="260648"/>
            <a:ext cx="8672399" cy="59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userDrawn="1"/>
        </p:nvSpPr>
        <p:spPr>
          <a:xfrm>
            <a:off x="235800" y="260648"/>
            <a:ext cx="8672400" cy="5922000"/>
          </a:xfrm>
          <a:prstGeom prst="rect">
            <a:avLst/>
          </a:prstGeom>
          <a:solidFill>
            <a:srgbClr val="B5CBD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457200" y="4212000"/>
            <a:ext cx="7772400" cy="657160"/>
          </a:xfrm>
          <a:ln>
            <a:noFill/>
          </a:ln>
        </p:spPr>
        <p:txBody>
          <a:bodyPr/>
          <a:lstStyle>
            <a:lvl1pPr marL="0" indent="0">
              <a:spcBef>
                <a:spcPts val="0"/>
              </a:spcBef>
              <a:buNone/>
              <a:defRPr sz="2200">
                <a:solidFill>
                  <a:srgbClr val="005581"/>
                </a:solidFill>
              </a:defRPr>
            </a:lvl1pPr>
            <a:lvl2pPr>
              <a:spcBef>
                <a:spcPts val="0"/>
              </a:spcBef>
              <a:spcAft>
                <a:spcPts val="0"/>
              </a:spcAft>
              <a:defRPr sz="2200" b="1">
                <a:solidFill>
                  <a:schemeClr val="accent2"/>
                </a:solidFill>
              </a:defRPr>
            </a:lvl2pPr>
          </a:lstStyle>
          <a:p>
            <a:pPr lvl="0"/>
            <a:r>
              <a:rPr lang="en-US" smtClean="0"/>
              <a:t>Click to edit Master text styles</a:t>
            </a:r>
          </a:p>
        </p:txBody>
      </p:sp>
      <p:pic>
        <p:nvPicPr>
          <p:cNvPr id="2" name="company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6" y="6396635"/>
            <a:ext cx="1647287" cy="287781"/>
          </a:xfrm>
          <a:prstGeom prst="rect">
            <a:avLst/>
          </a:prstGeom>
        </p:spPr>
      </p:pic>
      <p:sp>
        <p:nvSpPr>
          <p:cNvPr id="8" name="Subtitle 2"/>
          <p:cNvSpPr>
            <a:spLocks noGrp="1"/>
          </p:cNvSpPr>
          <p:nvPr>
            <p:ph type="subTitle" idx="1"/>
          </p:nvPr>
        </p:nvSpPr>
        <p:spPr>
          <a:xfrm>
            <a:off x="451850" y="4869160"/>
            <a:ext cx="7792557" cy="876920"/>
          </a:xfrm>
        </p:spPr>
        <p:txBody>
          <a:bodyPr lIns="0" tIns="0" rIns="0" bIns="0"/>
          <a:lstStyle>
            <a:lvl1pPr marL="0" indent="0" algn="l">
              <a:lnSpc>
                <a:spcPts val="1700"/>
              </a:lnSpc>
              <a:spcBef>
                <a:spcPts val="0"/>
              </a:spcBef>
              <a:spcAft>
                <a:spcPts val="0"/>
              </a:spcAft>
              <a:buNone/>
              <a:defRPr sz="1400" b="0">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54572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ew Section Divider Slide - Grey Tint">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7" t="286" r="12777" b="3908"/>
          <a:stretch/>
        </p:blipFill>
        <p:spPr bwMode="auto">
          <a:xfrm>
            <a:off x="235801" y="260649"/>
            <a:ext cx="8672399" cy="59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userDrawn="1"/>
        </p:nvSpPr>
        <p:spPr>
          <a:xfrm>
            <a:off x="235800" y="260648"/>
            <a:ext cx="8672400" cy="5922000"/>
          </a:xfrm>
          <a:prstGeom prst="rect">
            <a:avLst/>
          </a:prstGeom>
          <a:solidFill>
            <a:srgbClr val="E1E6E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457200" y="4212000"/>
            <a:ext cx="7772400" cy="657160"/>
          </a:xfrm>
          <a:ln>
            <a:noFill/>
          </a:ln>
        </p:spPr>
        <p:txBody>
          <a:bodyPr/>
          <a:lstStyle>
            <a:lvl1pPr marL="0" indent="0">
              <a:spcBef>
                <a:spcPts val="0"/>
              </a:spcBef>
              <a:buNone/>
              <a:defRPr sz="2200">
                <a:solidFill>
                  <a:srgbClr val="005581"/>
                </a:solidFill>
              </a:defRPr>
            </a:lvl1pPr>
            <a:lvl2pPr>
              <a:spcBef>
                <a:spcPts val="0"/>
              </a:spcBef>
              <a:spcAft>
                <a:spcPts val="0"/>
              </a:spcAft>
              <a:defRPr sz="2200" b="1">
                <a:solidFill>
                  <a:schemeClr val="accent2"/>
                </a:solidFill>
              </a:defRPr>
            </a:lvl2pPr>
          </a:lstStyle>
          <a:p>
            <a:pPr lvl="0"/>
            <a:r>
              <a:rPr lang="en-US" smtClean="0"/>
              <a:t>Click to edit Master text styles</a:t>
            </a:r>
          </a:p>
        </p:txBody>
      </p:sp>
      <p:pic>
        <p:nvPicPr>
          <p:cNvPr id="2" name="company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6" y="6396635"/>
            <a:ext cx="1647287" cy="287781"/>
          </a:xfrm>
          <a:prstGeom prst="rect">
            <a:avLst/>
          </a:prstGeom>
        </p:spPr>
      </p:pic>
      <p:sp>
        <p:nvSpPr>
          <p:cNvPr id="8" name="Subtitle 2"/>
          <p:cNvSpPr>
            <a:spLocks noGrp="1"/>
          </p:cNvSpPr>
          <p:nvPr>
            <p:ph type="subTitle" idx="1"/>
          </p:nvPr>
        </p:nvSpPr>
        <p:spPr>
          <a:xfrm>
            <a:off x="451850" y="4869160"/>
            <a:ext cx="7792557" cy="876920"/>
          </a:xfrm>
        </p:spPr>
        <p:txBody>
          <a:bodyPr lIns="0" tIns="0" rIns="0" bIns="0"/>
          <a:lstStyle>
            <a:lvl1pPr marL="0" indent="0" algn="l">
              <a:lnSpc>
                <a:spcPts val="1700"/>
              </a:lnSpc>
              <a:spcBef>
                <a:spcPts val="0"/>
              </a:spcBef>
              <a:spcAft>
                <a:spcPts val="0"/>
              </a:spcAft>
              <a:buNone/>
              <a:defRPr sz="1400" b="0">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165121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Width 1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defRPr/>
            </a:lvl2pPr>
            <a:lvl3pPr marL="285750" indent="-285750">
              <a:buFont typeface="Arial" panose="020B0604020202020204" pitchFamily="34" charset="0"/>
              <a:buChar char="•"/>
              <a:defRPr/>
            </a:lvl3pPr>
            <a:lvl4pPr marL="460375" indent="-285750">
              <a:buFont typeface="Arial" panose="020B0604020202020204" pitchFamily="34" charset="0"/>
              <a:buChar char="−"/>
              <a:defRPr baseline="0"/>
            </a:lvl4pPr>
            <a:lvl5pPr marL="363538"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5"/>
          </p:nvPr>
        </p:nvSpPr>
        <p:spPr/>
        <p:txBody>
          <a:bodyPr/>
          <a:lstStyle/>
          <a:p>
            <a:r>
              <a:rPr lang="en-US" smtClean="0"/>
              <a:t>Date: 01-Jan-2013</a:t>
            </a:r>
            <a:endParaRPr lang="en-GB" dirty="0"/>
          </a:p>
        </p:txBody>
      </p:sp>
      <p:sp>
        <p:nvSpPr>
          <p:cNvPr id="8" name="Footer Placeholder 7"/>
          <p:cNvSpPr>
            <a:spLocks noGrp="1"/>
          </p:cNvSpPr>
          <p:nvPr>
            <p:ph type="ftr" sz="quarter" idx="16"/>
          </p:nvPr>
        </p:nvSpPr>
        <p:spPr/>
        <p:txBody>
          <a:bodyPr/>
          <a:lstStyle/>
          <a:p>
            <a:r>
              <a:rPr lang="en-GB" dirty="0" smtClean="0"/>
              <a:t>Presentation Title/ Classification</a:t>
            </a:r>
            <a:endParaRPr lang="en-GB" dirty="0"/>
          </a:p>
        </p:txBody>
      </p:sp>
      <p:sp>
        <p:nvSpPr>
          <p:cNvPr id="9" name="Slide Number Placeholder 8"/>
          <p:cNvSpPr>
            <a:spLocks noGrp="1"/>
          </p:cNvSpPr>
          <p:nvPr>
            <p:ph type="sldNum" sz="quarter" idx="17"/>
          </p:nvPr>
        </p:nvSpPr>
        <p:spPr/>
        <p:txBody>
          <a:bodyPr/>
          <a:lstStyle/>
          <a:p>
            <a:fld id="{19E5A3BC-D5BC-4F1E-A5B4-E0268798E128}" type="slidenum">
              <a:rPr lang="en-GB" smtClean="0"/>
              <a:pPr/>
              <a:t>‹#›</a:t>
            </a:fld>
            <a:endParaRPr lang="en-GB" dirty="0"/>
          </a:p>
        </p:txBody>
      </p:sp>
      <p:sp>
        <p:nvSpPr>
          <p:cNvPr id="10"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8172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Image Slide - NAVY FO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16000" y="209550"/>
            <a:ext cx="8669238" cy="5978525"/>
          </a:xfrm>
        </p:spPr>
        <p:txBody>
          <a:bodyPr/>
          <a:lstStyle/>
          <a:p>
            <a:r>
              <a:rPr lang="en-US" smtClean="0"/>
              <a:t>Click icon to add picture</a:t>
            </a:r>
            <a:endParaRPr lang="en-GB" dirty="0"/>
          </a:p>
        </p:txBody>
      </p:sp>
      <p:pic>
        <p:nvPicPr>
          <p:cNvPr id="4" name="company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6" y="6396635"/>
            <a:ext cx="1647287" cy="287781"/>
          </a:xfrm>
          <a:prstGeom prst="rect">
            <a:avLst/>
          </a:prstGeom>
        </p:spPr>
      </p:pic>
      <p:sp>
        <p:nvSpPr>
          <p:cNvPr id="6" name="Title 1"/>
          <p:cNvSpPr>
            <a:spLocks noGrp="1"/>
          </p:cNvSpPr>
          <p:nvPr>
            <p:ph type="ctrTitle"/>
          </p:nvPr>
        </p:nvSpPr>
        <p:spPr>
          <a:xfrm>
            <a:off x="385223" y="548680"/>
            <a:ext cx="3467100" cy="738576"/>
          </a:xfrm>
        </p:spPr>
        <p:txBody>
          <a:bodyPr lIns="0" tIns="0" rIns="0" bIns="0" anchor="t" anchorCtr="0">
            <a:noAutofit/>
          </a:bodyPr>
          <a:lstStyle>
            <a:lvl1pPr algn="l">
              <a:lnSpc>
                <a:spcPts val="2600"/>
              </a:lnSpc>
              <a:defRPr sz="2200" b="1">
                <a:solidFill>
                  <a:srgbClr val="005581"/>
                </a:solidFill>
              </a:defRPr>
            </a:lvl1pPr>
          </a:lstStyle>
          <a:p>
            <a:r>
              <a:rPr lang="en-US" smtClean="0"/>
              <a:t>Click to edit Master title style</a:t>
            </a:r>
            <a:endParaRPr lang="en-GB" dirty="0"/>
          </a:p>
        </p:txBody>
      </p:sp>
      <p:sp>
        <p:nvSpPr>
          <p:cNvPr id="8" name="Subtitle 2"/>
          <p:cNvSpPr>
            <a:spLocks noGrp="1"/>
          </p:cNvSpPr>
          <p:nvPr>
            <p:ph type="subTitle" idx="1"/>
          </p:nvPr>
        </p:nvSpPr>
        <p:spPr>
          <a:xfrm>
            <a:off x="385223" y="1401687"/>
            <a:ext cx="3467100" cy="876920"/>
          </a:xfrm>
        </p:spPr>
        <p:txBody>
          <a:bodyPr lIns="0" tIns="0" rIns="0" bIns="0"/>
          <a:lstStyle>
            <a:lvl1pPr marL="0" indent="0" algn="l">
              <a:lnSpc>
                <a:spcPts val="1700"/>
              </a:lnSpc>
              <a:spcBef>
                <a:spcPts val="0"/>
              </a:spcBef>
              <a:spcAft>
                <a:spcPts val="0"/>
              </a:spcAft>
              <a:buNone/>
              <a:defRPr sz="1400" b="0">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15423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Page Image Slide- WHITE FO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16000" y="209550"/>
            <a:ext cx="8669238" cy="5978525"/>
          </a:xfrm>
        </p:spPr>
        <p:txBody>
          <a:bodyPr/>
          <a:lstStyle/>
          <a:p>
            <a:r>
              <a:rPr lang="en-US" smtClean="0"/>
              <a:t>Click icon to add picture</a:t>
            </a:r>
            <a:endParaRPr lang="en-GB"/>
          </a:p>
        </p:txBody>
      </p:sp>
      <p:pic>
        <p:nvPicPr>
          <p:cNvPr id="4" name="company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6" y="6396635"/>
            <a:ext cx="1647287" cy="287781"/>
          </a:xfrm>
          <a:prstGeom prst="rect">
            <a:avLst/>
          </a:prstGeom>
        </p:spPr>
      </p:pic>
      <p:sp>
        <p:nvSpPr>
          <p:cNvPr id="6" name="Title 1"/>
          <p:cNvSpPr>
            <a:spLocks noGrp="1"/>
          </p:cNvSpPr>
          <p:nvPr>
            <p:ph type="ctrTitle"/>
          </p:nvPr>
        </p:nvSpPr>
        <p:spPr>
          <a:xfrm>
            <a:off x="385223" y="548680"/>
            <a:ext cx="3467100" cy="738576"/>
          </a:xfrm>
        </p:spPr>
        <p:txBody>
          <a:bodyPr lIns="0" tIns="0" rIns="0" bIns="0" anchor="t" anchorCtr="0">
            <a:noAutofit/>
          </a:bodyPr>
          <a:lstStyle>
            <a:lvl1pPr algn="l">
              <a:lnSpc>
                <a:spcPts val="2600"/>
              </a:lnSpc>
              <a:defRPr sz="2200" b="1">
                <a:solidFill>
                  <a:schemeClr val="bg1"/>
                </a:solidFill>
              </a:defRPr>
            </a:lvl1pPr>
          </a:lstStyle>
          <a:p>
            <a:r>
              <a:rPr lang="en-US" smtClean="0"/>
              <a:t>Click to edit Master title style</a:t>
            </a:r>
            <a:endParaRPr lang="en-GB" dirty="0"/>
          </a:p>
        </p:txBody>
      </p:sp>
      <p:sp>
        <p:nvSpPr>
          <p:cNvPr id="8" name="Subtitle 2"/>
          <p:cNvSpPr>
            <a:spLocks noGrp="1"/>
          </p:cNvSpPr>
          <p:nvPr>
            <p:ph type="subTitle" idx="1"/>
          </p:nvPr>
        </p:nvSpPr>
        <p:spPr>
          <a:xfrm>
            <a:off x="385223" y="1401687"/>
            <a:ext cx="3467100" cy="876920"/>
          </a:xfrm>
        </p:spPr>
        <p:txBody>
          <a:bodyPr lIns="0" tIns="0" rIns="0" bIns="0"/>
          <a:lstStyle>
            <a:lvl1pPr marL="0" indent="0" algn="l">
              <a:lnSpc>
                <a:spcPts val="1700"/>
              </a:lnSpc>
              <a:spcBef>
                <a:spcPts val="0"/>
              </a:spcBef>
              <a:spcAft>
                <a:spcPts val="0"/>
              </a:spcAft>
              <a:buNone/>
              <a:defRPr sz="1400" b="0">
                <a:solidFill>
                  <a:schemeClr val="bg1"/>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294837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Width 1 Column Content Slide - Turquoise T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smtClean="0"/>
              <a:t>Click to edit Master title style</a:t>
            </a:r>
            <a:endParaRPr lang="en-GB" dirty="0"/>
          </a:p>
        </p:txBody>
      </p:sp>
      <p:sp>
        <p:nvSpPr>
          <p:cNvPr id="3" name="Content Placeholder 2"/>
          <p:cNvSpPr>
            <a:spLocks noGrp="1"/>
          </p:cNvSpPr>
          <p:nvPr>
            <p:ph idx="1"/>
          </p:nvPr>
        </p:nvSpPr>
        <p:spPr>
          <a:xfrm>
            <a:off x="457200" y="1591199"/>
            <a:ext cx="5435999" cy="4510800"/>
          </a:xfrm>
          <a:solidFill>
            <a:srgbClr val="C6E8EB">
              <a:alpha val="42000"/>
            </a:srgbClr>
          </a:solidFill>
        </p:spPr>
        <p:txBody>
          <a:bodyPr lIns="180000" tIns="180000" rIns="180000" bIns="180000"/>
          <a:lstStyle>
            <a:lvl1pPr marL="171450" marR="0" indent="-171450" algn="l" defTabSz="914400" rtl="0" eaLnBrk="1" fontAlgn="auto" latinLnBrk="0" hangingPunct="1">
              <a:lnSpc>
                <a:spcPct val="100000"/>
              </a:lnSpc>
              <a:spcBef>
                <a:spcPct val="20000"/>
              </a:spcBef>
              <a:spcAft>
                <a:spcPts val="0"/>
              </a:spcAft>
              <a:buClr>
                <a:schemeClr val="accent4"/>
              </a:buClr>
              <a:buSzTx/>
              <a:buFont typeface="Arial" pitchFamily="34" charset="0"/>
              <a:buChar char="•"/>
              <a:tabLst/>
              <a:defRPr sz="1200"/>
            </a:lvl1pPr>
            <a:lvl2pPr marL="0" indent="0">
              <a:buClr>
                <a:schemeClr val="accent4"/>
              </a:buClr>
              <a:buFont typeface="Arial" panose="020B0604020202020204" pitchFamily="34" charset="0"/>
              <a:buNone/>
              <a:defRPr sz="1050"/>
            </a:lvl2pPr>
            <a:lvl3pPr>
              <a:buClr>
                <a:schemeClr val="accent4"/>
              </a:buClr>
              <a:defRPr sz="1050"/>
            </a:lvl3pPr>
            <a:lvl4pPr>
              <a:defRPr sz="105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GB" smtClean="0"/>
              <a:t>Presentation Title. Ref: 123.abc</a:t>
            </a:r>
            <a:endParaRPr lang="en-GB" dirty="0"/>
          </a:p>
        </p:txBody>
      </p:sp>
      <p:sp>
        <p:nvSpPr>
          <p:cNvPr id="6" name="Slide Number Placeholder 5"/>
          <p:cNvSpPr>
            <a:spLocks noGrp="1"/>
          </p:cNvSpPr>
          <p:nvPr>
            <p:ph type="sldNum" sz="quarter" idx="12"/>
          </p:nvPr>
        </p:nvSpPr>
        <p:spPr/>
        <p:txBody>
          <a:bodyPr/>
          <a:lstStyle/>
          <a:p>
            <a:fld id="{19E5A3BC-D5BC-4F1E-A5B4-E0268798E128}" type="slidenum">
              <a:rPr lang="en-GB" smtClean="0"/>
              <a:t>‹#›</a:t>
            </a:fld>
            <a:endParaRPr lang="en-GB"/>
          </a:p>
        </p:txBody>
      </p:sp>
      <p:sp>
        <p:nvSpPr>
          <p:cNvPr id="4" name="Date Placeholder 3"/>
          <p:cNvSpPr>
            <a:spLocks noGrp="1"/>
          </p:cNvSpPr>
          <p:nvPr>
            <p:ph type="dt" sz="half" idx="15"/>
          </p:nvPr>
        </p:nvSpPr>
        <p:spPr/>
        <p:txBody>
          <a:bodyPr/>
          <a:lstStyle/>
          <a:p>
            <a:r>
              <a:rPr lang="en-US" smtClean="0"/>
              <a:t>Date: 01-Jan-2013</a:t>
            </a:r>
            <a:endParaRPr lang="en-GB" dirty="0"/>
          </a:p>
        </p:txBody>
      </p:sp>
      <p:sp>
        <p:nvSpPr>
          <p:cNvPr id="7" name="Subtitle 2"/>
          <p:cNvSpPr>
            <a:spLocks noGrp="1"/>
          </p:cNvSpPr>
          <p:nvPr>
            <p:ph type="subTitle" idx="18"/>
          </p:nvPr>
        </p:nvSpPr>
        <p:spPr>
          <a:xfrm>
            <a:off x="467544" y="980728"/>
            <a:ext cx="8208912" cy="360040"/>
          </a:xfrm>
        </p:spPr>
        <p:txBody>
          <a:bodyPr lIns="0" tIns="0" rIns="0" bIns="0"/>
          <a:lstStyle>
            <a:lvl1pPr marL="0" indent="0" algn="l">
              <a:lnSpc>
                <a:spcPts val="1700"/>
              </a:lnSpc>
              <a:spcBef>
                <a:spcPts val="0"/>
              </a:spcBef>
              <a:spcAft>
                <a:spcPts val="0"/>
              </a:spcAft>
              <a:buNone/>
              <a:defRPr sz="1400" b="1">
                <a:solidFill>
                  <a:srgbClr val="4F5650"/>
                </a:solidFill>
              </a:defRPr>
            </a:lvl1pPr>
            <a:lvl2pPr marL="0" indent="0" algn="l">
              <a:lnSpc>
                <a:spcPts val="1700"/>
              </a:lnSpc>
              <a:spcBef>
                <a:spcPts val="0"/>
              </a:spcBef>
              <a:spcAft>
                <a:spcPts val="0"/>
              </a:spcAft>
              <a:buNone/>
              <a:defRPr sz="1200">
                <a:solidFill>
                  <a:srgbClr val="4F565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smtClean="0"/>
          </a:p>
        </p:txBody>
      </p:sp>
    </p:spTree>
    <p:extLst>
      <p:ext uri="{BB962C8B-B14F-4D97-AF65-F5344CB8AC3E}">
        <p14:creationId xmlns:p14="http://schemas.microsoft.com/office/powerpoint/2010/main" val="233116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1760" y="484094"/>
            <a:ext cx="3456384" cy="876300"/>
          </a:xfrm>
          <a:prstGeom prst="rect">
            <a:avLst/>
          </a:prstGeom>
        </p:spPr>
        <p:txBody>
          <a:bodyPr vert="horz" lIns="0" tIns="0" rIns="0" bIns="0" rtlCol="0" anchor="t" anchorCtr="0">
            <a:noAutofit/>
          </a:bodyPr>
          <a:lstStyle/>
          <a:p>
            <a:r>
              <a:rPr lang="en-US" dirty="0" smtClean="0"/>
              <a:t>Click to Edit Header </a:t>
            </a:r>
            <a:endParaRPr lang="en-GB" dirty="0"/>
          </a:p>
        </p:txBody>
      </p:sp>
      <p:sp>
        <p:nvSpPr>
          <p:cNvPr id="3" name="Text Placeholder 2"/>
          <p:cNvSpPr>
            <a:spLocks noGrp="1"/>
          </p:cNvSpPr>
          <p:nvPr>
            <p:ph type="body" idx="1"/>
          </p:nvPr>
        </p:nvSpPr>
        <p:spPr>
          <a:xfrm>
            <a:off x="457200" y="1592796"/>
            <a:ext cx="8229600" cy="451216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438725"/>
            <a:ext cx="2743200" cy="247823"/>
          </a:xfrm>
          <a:prstGeom prst="rect">
            <a:avLst/>
          </a:prstGeom>
        </p:spPr>
        <p:txBody>
          <a:bodyPr vert="horz" lIns="0" tIns="0" rIns="0" bIns="0" rtlCol="0" anchor="b" anchorCtr="0">
            <a:noAutofit/>
          </a:bodyPr>
          <a:lstStyle>
            <a:lvl1pPr algn="ctr">
              <a:defRPr sz="900" b="1">
                <a:solidFill>
                  <a:schemeClr val="tx1"/>
                </a:solidFill>
                <a:latin typeface="Arial" pitchFamily="34" charset="0"/>
                <a:cs typeface="Arial" pitchFamily="34" charset="0"/>
              </a:defRPr>
            </a:lvl1pPr>
          </a:lstStyle>
          <a:p>
            <a:r>
              <a:rPr lang="en-GB" dirty="0" err="1" smtClean="0"/>
              <a:t>Commerical</a:t>
            </a:r>
            <a:r>
              <a:rPr lang="en-GB" dirty="0" smtClean="0"/>
              <a:t> in Confidence </a:t>
            </a:r>
            <a:endParaRPr lang="en-GB" dirty="0"/>
          </a:p>
        </p:txBody>
      </p:sp>
      <p:sp>
        <p:nvSpPr>
          <p:cNvPr id="6" name="Slide Number Placeholder 5"/>
          <p:cNvSpPr>
            <a:spLocks noGrp="1"/>
          </p:cNvSpPr>
          <p:nvPr>
            <p:ph type="sldNum" sz="quarter" idx="4"/>
          </p:nvPr>
        </p:nvSpPr>
        <p:spPr>
          <a:xfrm>
            <a:off x="8590598" y="6441106"/>
            <a:ext cx="336660" cy="245444"/>
          </a:xfrm>
          <a:prstGeom prst="rect">
            <a:avLst/>
          </a:prstGeom>
        </p:spPr>
        <p:txBody>
          <a:bodyPr vert="horz" lIns="0" tIns="0" rIns="0" bIns="0" rtlCol="0" anchor="b" anchorCtr="0">
            <a:noAutofit/>
          </a:bodyPr>
          <a:lstStyle>
            <a:lvl1pPr algn="r">
              <a:defRPr sz="900" b="1">
                <a:solidFill>
                  <a:srgbClr val="7ED1E1"/>
                </a:solidFill>
                <a:latin typeface="Arial" pitchFamily="34" charset="0"/>
                <a:cs typeface="Arial" pitchFamily="34" charset="0"/>
              </a:defRPr>
            </a:lvl1pPr>
          </a:lstStyle>
          <a:p>
            <a:fld id="{19E5A3BC-D5BC-4F1E-A5B4-E0268798E128}" type="slidenum">
              <a:rPr lang="en-GB" smtClean="0"/>
              <a:pPr/>
              <a:t>‹#›</a:t>
            </a:fld>
            <a:endParaRPr lang="en-GB" dirty="0"/>
          </a:p>
        </p:txBody>
      </p:sp>
      <p:sp>
        <p:nvSpPr>
          <p:cNvPr id="7" name="Rectangle 6"/>
          <p:cNvSpPr/>
          <p:nvPr/>
        </p:nvSpPr>
        <p:spPr>
          <a:xfrm>
            <a:off x="230400" y="237600"/>
            <a:ext cx="8694000" cy="5976000"/>
          </a:xfrm>
          <a:prstGeom prst="rect">
            <a:avLst/>
          </a:prstGeom>
          <a:noFill/>
          <a:ln w="12700">
            <a:solidFill>
              <a:srgbClr val="CBE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ate Placeholder 14"/>
          <p:cNvSpPr>
            <a:spLocks noGrp="1"/>
          </p:cNvSpPr>
          <p:nvPr>
            <p:ph type="dt" sz="half" idx="2"/>
          </p:nvPr>
        </p:nvSpPr>
        <p:spPr>
          <a:xfrm>
            <a:off x="6667975" y="6438725"/>
            <a:ext cx="1922623" cy="247823"/>
          </a:xfrm>
          <a:prstGeom prst="rect">
            <a:avLst/>
          </a:prstGeom>
        </p:spPr>
        <p:txBody>
          <a:bodyPr vert="horz" lIns="0" tIns="0" rIns="0" bIns="0" rtlCol="0" anchor="b" anchorCtr="0"/>
          <a:lstStyle>
            <a:lvl1pPr algn="r">
              <a:defRPr sz="900">
                <a:solidFill>
                  <a:schemeClr val="tx1"/>
                </a:solidFill>
              </a:defRPr>
            </a:lvl1pPr>
          </a:lstStyle>
          <a:p>
            <a:r>
              <a:rPr lang="en-US" smtClean="0"/>
              <a:t>Date: 01-Jan-2013</a:t>
            </a:r>
            <a:endParaRPr lang="en-GB" dirty="0"/>
          </a:p>
        </p:txBody>
      </p:sp>
      <p:cxnSp>
        <p:nvCxnSpPr>
          <p:cNvPr id="12" name="Straight Connector 11"/>
          <p:cNvCxnSpPr/>
          <p:nvPr/>
        </p:nvCxnSpPr>
        <p:spPr>
          <a:xfrm>
            <a:off x="230400" y="1398494"/>
            <a:ext cx="8696858" cy="0"/>
          </a:xfrm>
          <a:prstGeom prst="line">
            <a:avLst/>
          </a:prstGeom>
          <a:ln w="12700">
            <a:solidFill>
              <a:srgbClr val="CBEDF3"/>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34" cstate="email"/>
          <a:srcRect/>
          <a:stretch>
            <a:fillRect/>
          </a:stretch>
        </p:blipFill>
        <p:spPr bwMode="auto">
          <a:xfrm>
            <a:off x="281832" y="260648"/>
            <a:ext cx="1193824" cy="1084952"/>
          </a:xfrm>
          <a:prstGeom prst="rect">
            <a:avLst/>
          </a:prstGeom>
          <a:noFill/>
          <a:ln w="9525">
            <a:noFill/>
            <a:miter lim="800000"/>
            <a:headEnd/>
            <a:tailEnd/>
          </a:ln>
        </p:spPr>
      </p:pic>
      <p:pic>
        <p:nvPicPr>
          <p:cNvPr id="11" name="그림 8" descr="LSV_FINAL_Front_Comp.jpg"/>
          <p:cNvPicPr>
            <a:picLocks noChangeAspect="1"/>
          </p:cNvPicPr>
          <p:nvPr userDrawn="1"/>
        </p:nvPicPr>
        <p:blipFill>
          <a:blip r:embed="rId35" cstate="email"/>
          <a:srcRect/>
          <a:stretch>
            <a:fillRect/>
          </a:stretch>
        </p:blipFill>
        <p:spPr>
          <a:xfrm>
            <a:off x="230400" y="6309320"/>
            <a:ext cx="1152128" cy="432048"/>
          </a:xfrm>
          <a:prstGeom prst="rect">
            <a:avLst/>
          </a:prstGeom>
        </p:spPr>
      </p:pic>
      <p:pic>
        <p:nvPicPr>
          <p:cNvPr id="13" name="Picture 12"/>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948264" y="800402"/>
            <a:ext cx="2131612" cy="396350"/>
          </a:xfrm>
          <a:prstGeom prst="rect">
            <a:avLst/>
          </a:prstGeom>
        </p:spPr>
      </p:pic>
      <p:pic>
        <p:nvPicPr>
          <p:cNvPr id="14" name="Picture 2" descr="T:\02 Win Business\N3207\Marketing &amp; Commercial\Pictures\Copyright - Others\Permission Granted\2008-10-17, DSME Logo\TC300 DMSE Logo [CMYK].jpg"/>
          <p:cNvPicPr>
            <a:picLocks noChangeAspect="1" noChangeArrowheads="1"/>
          </p:cNvPicPr>
          <p:nvPr userDrawn="1"/>
        </p:nvPicPr>
        <p:blipFill rotWithShape="1">
          <a:blip r:embed="rId37" cstate="print">
            <a:extLst>
              <a:ext uri="{28A0092B-C50C-407E-A947-70E740481C1C}">
                <a14:useLocalDpi xmlns:a14="http://schemas.microsoft.com/office/drawing/2010/main" val="0"/>
              </a:ext>
            </a:extLst>
          </a:blip>
          <a:srcRect t="31414" b="27166"/>
          <a:stretch/>
        </p:blipFill>
        <p:spPr bwMode="auto">
          <a:xfrm>
            <a:off x="7437772" y="563900"/>
            <a:ext cx="1310692" cy="3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27792"/>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3" r:id="rId3"/>
    <p:sldLayoutId id="2147483678" r:id="rId4"/>
    <p:sldLayoutId id="2147483677" r:id="rId5"/>
    <p:sldLayoutId id="2147483664" r:id="rId6"/>
    <p:sldLayoutId id="2147483672" r:id="rId7"/>
    <p:sldLayoutId id="2147483673" r:id="rId8"/>
    <p:sldLayoutId id="2147483681" r:id="rId9"/>
    <p:sldLayoutId id="2147483680" r:id="rId10"/>
    <p:sldLayoutId id="2147483665" r:id="rId11"/>
    <p:sldLayoutId id="2147483667" r:id="rId12"/>
    <p:sldLayoutId id="2147483684" r:id="rId13"/>
    <p:sldLayoutId id="2147483685" r:id="rId14"/>
    <p:sldLayoutId id="2147483682" r:id="rId15"/>
    <p:sldLayoutId id="2147483666" r:id="rId16"/>
    <p:sldLayoutId id="2147483683" r:id="rId17"/>
    <p:sldLayoutId id="2147483696" r:id="rId18"/>
    <p:sldLayoutId id="2147483697" r:id="rId19"/>
    <p:sldLayoutId id="2147483698" r:id="rId20"/>
    <p:sldLayoutId id="2147483692" r:id="rId21"/>
    <p:sldLayoutId id="2147483694" r:id="rId22"/>
    <p:sldLayoutId id="2147483693" r:id="rId23"/>
    <p:sldLayoutId id="2147483668" r:id="rId24"/>
    <p:sldLayoutId id="2147483686" r:id="rId25"/>
    <p:sldLayoutId id="2147483687" r:id="rId26"/>
    <p:sldLayoutId id="2147483689" r:id="rId27"/>
    <p:sldLayoutId id="2147483690" r:id="rId28"/>
    <p:sldLayoutId id="2147483691" r:id="rId29"/>
    <p:sldLayoutId id="2147483695" r:id="rId30"/>
    <p:sldLayoutId id="2147483699" r:id="rId31"/>
    <p:sldLayoutId id="2147483700" r:id="rId32"/>
  </p:sldLayoutIdLst>
  <p:hf sldNum="0" hdr="0" ftr="0" dt="0"/>
  <p:txStyles>
    <p:titleStyle>
      <a:lvl1pPr algn="l" defTabSz="914400" rtl="0" eaLnBrk="1" latinLnBrk="0" hangingPunct="1">
        <a:lnSpc>
          <a:spcPct val="100000"/>
        </a:lnSpc>
        <a:spcBef>
          <a:spcPct val="0"/>
        </a:spcBef>
        <a:buNone/>
        <a:defRPr sz="2200" b="1" kern="1200">
          <a:solidFill>
            <a:schemeClr val="accent1"/>
          </a:solidFill>
          <a:latin typeface="Arial" pitchFamily="34" charset="0"/>
          <a:ea typeface="+mj-ea"/>
          <a:cs typeface="Arial" pitchFamily="34" charset="0"/>
        </a:defRPr>
      </a:lvl1pPr>
    </p:titleStyle>
    <p:bodyStyle>
      <a:lvl1pPr marL="285750" indent="-285750" algn="l" defTabSz="914400" rtl="0" eaLnBrk="1" latinLnBrk="0" hangingPunct="1">
        <a:spcBef>
          <a:spcPts val="600"/>
        </a:spcBef>
        <a:buClr>
          <a:schemeClr val="accent4"/>
        </a:buClr>
        <a:buFont typeface="Arial" pitchFamily="34" charset="0"/>
        <a:buChar char="•"/>
        <a:defRPr sz="16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1200"/>
        </a:spcAft>
        <a:buClr>
          <a:srgbClr val="1ABDC9"/>
        </a:buClr>
        <a:buFont typeface="Arial" pitchFamily="34" charset="0"/>
        <a:buNone/>
        <a:defRPr sz="1400" kern="1200">
          <a:solidFill>
            <a:schemeClr val="tx1"/>
          </a:solidFill>
          <a:latin typeface="Arial" pitchFamily="34" charset="0"/>
          <a:ea typeface="+mn-ea"/>
          <a:cs typeface="Arial" pitchFamily="34" charset="0"/>
        </a:defRPr>
      </a:lvl2pPr>
      <a:lvl3pPr marL="174625" indent="-174625" algn="l" defTabSz="914400" rtl="0" eaLnBrk="1" latinLnBrk="0" hangingPunct="1">
        <a:spcBef>
          <a:spcPts val="600"/>
        </a:spcBef>
        <a:spcAft>
          <a:spcPts val="600"/>
        </a:spcAft>
        <a:buClr>
          <a:srgbClr val="E20177"/>
        </a:buClr>
        <a:buFont typeface="Arial" pitchFamily="34" charset="0"/>
        <a:buChar char="•"/>
        <a:defRPr sz="1400" kern="1200">
          <a:solidFill>
            <a:schemeClr val="tx1"/>
          </a:solidFill>
          <a:latin typeface="Arial" pitchFamily="34" charset="0"/>
          <a:ea typeface="+mn-ea"/>
          <a:cs typeface="Arial" pitchFamily="34" charset="0"/>
        </a:defRPr>
      </a:lvl3pPr>
      <a:lvl4pPr marL="363538" indent="-188913" algn="l" defTabSz="914400" rtl="0" eaLnBrk="1" latinLnBrk="0" hangingPunct="1">
        <a:spcBef>
          <a:spcPts val="600"/>
        </a:spcBef>
        <a:spcAft>
          <a:spcPts val="600"/>
        </a:spcAft>
        <a:buClr>
          <a:srgbClr val="E20177"/>
        </a:buClr>
        <a:buFont typeface="Arial" pitchFamily="34" charset="0"/>
        <a:buChar char="−"/>
        <a:defRPr sz="1400" kern="1200">
          <a:solidFill>
            <a:schemeClr val="tx1"/>
          </a:solidFill>
          <a:latin typeface="Arial" pitchFamily="34" charset="0"/>
          <a:ea typeface="+mn-ea"/>
          <a:cs typeface="Arial" pitchFamily="34" charset="0"/>
        </a:defRPr>
      </a:lvl4pPr>
      <a:lvl5pPr marL="538163" indent="-174625" algn="l" defTabSz="914400" rtl="0" eaLnBrk="1" latinLnBrk="0" hangingPunct="1">
        <a:spcBef>
          <a:spcPts val="0"/>
        </a:spcBef>
        <a:spcAft>
          <a:spcPts val="600"/>
        </a:spcAft>
        <a:buClr>
          <a:schemeClr val="accent3"/>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comments" Target="../comments/comment3.xml"/><Relationship Id="rId5" Type="http://schemas.openxmlformats.org/officeDocument/2006/relationships/image" Target="../media/image26.jpeg"/><Relationship Id="rId4" Type="http://schemas.openxmlformats.org/officeDocument/2006/relationships/hyperlink" Target="http://www.bmtdefence.r.mil.uk/ims/wb/marketing/Image%20Library/BMT%20DSL%20Design%20Portfolio/AegirLSV_BOW_Ortho_0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95536" y="620688"/>
            <a:ext cx="8467725" cy="5633768"/>
          </a:xfrm>
        </p:spPr>
      </p:pic>
      <p:sp>
        <p:nvSpPr>
          <p:cNvPr id="6" name="Title 5"/>
          <p:cNvSpPr>
            <a:spLocks noGrp="1"/>
          </p:cNvSpPr>
          <p:nvPr>
            <p:ph type="ctrTitle"/>
          </p:nvPr>
        </p:nvSpPr>
        <p:spPr/>
        <p:txBody>
          <a:bodyPr/>
          <a:lstStyle/>
          <a:p>
            <a:pPr>
              <a:defRPr/>
            </a:pPr>
            <a:r>
              <a:rPr lang="en-US" altLang="ko-KR" sz="2400" spc="-100" dirty="0"/>
              <a:t>Logistics Support Vessel</a:t>
            </a:r>
            <a:br>
              <a:rPr lang="en-US" altLang="ko-KR" sz="2400" spc="-100" dirty="0"/>
            </a:br>
            <a:r>
              <a:rPr lang="en-US" altLang="ko-KR" sz="2400" spc="-100" dirty="0" err="1"/>
              <a:t>HNoMS</a:t>
            </a:r>
            <a:r>
              <a:rPr lang="en-US" altLang="ko-KR" sz="2400" spc="-100" dirty="0"/>
              <a:t> </a:t>
            </a:r>
            <a:r>
              <a:rPr lang="en-US" altLang="ko-KR" sz="2400" spc="-100" dirty="0" smtClean="0"/>
              <a:t>Maud</a:t>
            </a:r>
            <a:endParaRPr lang="en-US" altLang="ko-KR" sz="2400" spc="-100" dirty="0"/>
          </a:p>
        </p:txBody>
      </p:sp>
      <p:sp>
        <p:nvSpPr>
          <p:cNvPr id="7" name="Subtitle 6"/>
          <p:cNvSpPr>
            <a:spLocks noGrp="1"/>
          </p:cNvSpPr>
          <p:nvPr>
            <p:ph type="subTitle" idx="1"/>
          </p:nvPr>
        </p:nvSpPr>
        <p:spPr/>
        <p:txBody>
          <a:bodyPr/>
          <a:lstStyle/>
          <a:p>
            <a:pPr>
              <a:defRPr/>
            </a:pPr>
            <a:r>
              <a:rPr lang="en-US" altLang="ko-KR" b="1" spc="-100" dirty="0" smtClean="0"/>
              <a:t>Sung Jin, </a:t>
            </a:r>
            <a:r>
              <a:rPr lang="en-US" altLang="ko-KR" b="1" spc="-100" dirty="0"/>
              <a:t>Lee - </a:t>
            </a:r>
            <a:r>
              <a:rPr lang="en-US" altLang="ko-KR" b="1" spc="-100" dirty="0" smtClean="0"/>
              <a:t>DSME</a:t>
            </a:r>
            <a:endParaRPr lang="en-US" altLang="ko-KR" b="1" spc="-100" dirty="0"/>
          </a:p>
          <a:p>
            <a:pPr>
              <a:defRPr/>
            </a:pPr>
            <a:r>
              <a:rPr lang="en-US" altLang="ko-KR" b="1" spc="-100" dirty="0"/>
              <a:t>Ian Wakeling - BMT</a:t>
            </a:r>
          </a:p>
        </p:txBody>
      </p:sp>
      <p:pic>
        <p:nvPicPr>
          <p:cNvPr id="9" name="Picture 2" descr="http://andreodinsen.net/wp-content/uploads/2012/11/300x200-Norwegian-Armed-Forces.png"/>
          <p:cNvPicPr>
            <a:picLocks noChangeAspect="1" noChangeArrowheads="1"/>
          </p:cNvPicPr>
          <p:nvPr/>
        </p:nvPicPr>
        <p:blipFill>
          <a:blip r:embed="rId4" cstate="print"/>
          <a:srcRect/>
          <a:stretch>
            <a:fillRect/>
          </a:stretch>
        </p:blipFill>
        <p:spPr bwMode="auto">
          <a:xfrm>
            <a:off x="7164288" y="4941168"/>
            <a:ext cx="1777380" cy="1184920"/>
          </a:xfrm>
          <a:prstGeom prst="rect">
            <a:avLst/>
          </a:prstGeom>
          <a:noFill/>
        </p:spPr>
      </p:pic>
    </p:spTree>
    <p:extLst>
      <p:ext uri="{BB962C8B-B14F-4D97-AF65-F5344CB8AC3E}">
        <p14:creationId xmlns:p14="http://schemas.microsoft.com/office/powerpoint/2010/main" val="417893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Aviation</a:t>
            </a: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55" t="25441" r="19761" b="22426"/>
          <a:stretch/>
        </p:blipFill>
        <p:spPr bwMode="auto">
          <a:xfrm>
            <a:off x="251520" y="3167633"/>
            <a:ext cx="6120680" cy="296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931622" y="1794650"/>
            <a:ext cx="3888850" cy="1562342"/>
          </a:xfrm>
          <a:prstGeom prst="rect">
            <a:avLst/>
          </a:prstGeom>
          <a:solidFill>
            <a:srgbClr val="C6E8E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 name="Rectangle 7"/>
          <p:cNvSpPr/>
          <p:nvPr/>
        </p:nvSpPr>
        <p:spPr>
          <a:xfrm>
            <a:off x="5119168" y="1825367"/>
            <a:ext cx="3557289" cy="2323713"/>
          </a:xfrm>
          <a:prstGeom prst="rect">
            <a:avLst/>
          </a:prstGeom>
        </p:spPr>
        <p:txBody>
          <a:bodyPr wrap="square">
            <a:spAutoFit/>
          </a:bodyPr>
          <a:lstStyle/>
          <a:p>
            <a:pPr marL="171450" indent="-171450">
              <a:spcAft>
                <a:spcPts val="600"/>
              </a:spcAft>
              <a:buClr>
                <a:srgbClr val="E20177"/>
              </a:buClr>
              <a:buFont typeface="Arial" pitchFamily="34" charset="0"/>
              <a:buChar char="•"/>
            </a:pPr>
            <a:r>
              <a:rPr lang="en-GB" sz="1200" b="1" dirty="0">
                <a:solidFill>
                  <a:srgbClr val="005581"/>
                </a:solidFill>
                <a:latin typeface="Arial" pitchFamily="34" charset="0"/>
                <a:cs typeface="Arial" pitchFamily="34" charset="0"/>
              </a:rPr>
              <a:t>Large flight deck </a:t>
            </a:r>
            <a:r>
              <a:rPr lang="en-GB" sz="1200" b="1" dirty="0" smtClean="0">
                <a:solidFill>
                  <a:srgbClr val="005581"/>
                </a:solidFill>
                <a:latin typeface="Arial" pitchFamily="34" charset="0"/>
                <a:cs typeface="Arial" pitchFamily="34" charset="0"/>
              </a:rPr>
              <a:t>to accommodate NH90,       </a:t>
            </a:r>
            <a:r>
              <a:rPr lang="en-US" sz="1200" b="1" dirty="0" smtClean="0">
                <a:solidFill>
                  <a:srgbClr val="005581"/>
                </a:solidFill>
                <a:latin typeface="Arial" pitchFamily="34" charset="0"/>
                <a:cs typeface="Arial" pitchFamily="34" charset="0"/>
              </a:rPr>
              <a:t>EH-101 </a:t>
            </a:r>
            <a:r>
              <a:rPr lang="en-US" sz="1200" b="1" dirty="0">
                <a:solidFill>
                  <a:srgbClr val="005581"/>
                </a:solidFill>
                <a:latin typeface="Arial" pitchFamily="34" charset="0"/>
                <a:cs typeface="Arial" pitchFamily="34" charset="0"/>
              </a:rPr>
              <a:t>Merlin and CH53 Sea </a:t>
            </a:r>
            <a:r>
              <a:rPr lang="en-US" sz="1200" b="1" dirty="0" smtClean="0">
                <a:solidFill>
                  <a:srgbClr val="005581"/>
                </a:solidFill>
                <a:latin typeface="Arial" pitchFamily="34" charset="0"/>
                <a:cs typeface="Arial" pitchFamily="34" charset="0"/>
              </a:rPr>
              <a:t>Stallion</a:t>
            </a:r>
          </a:p>
          <a:p>
            <a:pPr marL="171450" indent="-171450">
              <a:spcAft>
                <a:spcPts val="600"/>
              </a:spcAft>
              <a:buClr>
                <a:srgbClr val="E20177"/>
              </a:buClr>
              <a:buFont typeface="Arial" pitchFamily="34" charset="0"/>
              <a:buChar char="•"/>
            </a:pPr>
            <a:r>
              <a:rPr lang="en-GB" sz="1200" b="1" dirty="0" smtClean="0">
                <a:solidFill>
                  <a:srgbClr val="005581"/>
                </a:solidFill>
                <a:latin typeface="Arial" pitchFamily="34" charset="0"/>
                <a:cs typeface="Arial" pitchFamily="34" charset="0"/>
              </a:rPr>
              <a:t>Hangar </a:t>
            </a:r>
            <a:r>
              <a:rPr lang="en-GB" sz="1200" b="1" dirty="0">
                <a:solidFill>
                  <a:srgbClr val="005581"/>
                </a:solidFill>
                <a:latin typeface="Arial" pitchFamily="34" charset="0"/>
                <a:cs typeface="Arial" pitchFamily="34" charset="0"/>
              </a:rPr>
              <a:t>for </a:t>
            </a:r>
            <a:r>
              <a:rPr lang="en-GB" sz="1200" b="1" dirty="0" smtClean="0">
                <a:solidFill>
                  <a:srgbClr val="005581"/>
                </a:solidFill>
                <a:latin typeface="Arial" pitchFamily="34" charset="0"/>
                <a:cs typeface="Arial" pitchFamily="34" charset="0"/>
              </a:rPr>
              <a:t>level 2 maintenance of  one NH90  or   stowage of one operational and one spare  NH90.</a:t>
            </a:r>
          </a:p>
          <a:p>
            <a:pPr marL="171450" indent="-171450">
              <a:spcAft>
                <a:spcPts val="600"/>
              </a:spcAft>
              <a:buClr>
                <a:srgbClr val="E20177"/>
              </a:buClr>
              <a:buFont typeface="Arial" pitchFamily="34" charset="0"/>
              <a:buChar char="•"/>
            </a:pPr>
            <a:r>
              <a:rPr lang="en-GB" sz="1200" b="1" dirty="0">
                <a:solidFill>
                  <a:srgbClr val="005581"/>
                </a:solidFill>
                <a:latin typeface="Arial" pitchFamily="34" charset="0"/>
                <a:cs typeface="Arial" pitchFamily="34" charset="0"/>
              </a:rPr>
              <a:t>Good access to triage area / medical </a:t>
            </a:r>
            <a:r>
              <a:rPr lang="en-GB" sz="1200" b="1" dirty="0" smtClean="0">
                <a:solidFill>
                  <a:srgbClr val="005581"/>
                </a:solidFill>
                <a:latin typeface="Arial" pitchFamily="34" charset="0"/>
                <a:cs typeface="Arial" pitchFamily="34" charset="0"/>
              </a:rPr>
              <a:t> lift and stores lift</a:t>
            </a:r>
          </a:p>
          <a:p>
            <a:pPr>
              <a:spcAft>
                <a:spcPts val="600"/>
              </a:spcAft>
              <a:buClr>
                <a:srgbClr val="E20177"/>
              </a:buClr>
            </a:pPr>
            <a:endParaRPr lang="en-GB" sz="1200" b="1" dirty="0" smtClean="0">
              <a:solidFill>
                <a:srgbClr val="005581"/>
              </a:solidFill>
              <a:latin typeface="Arial" pitchFamily="34" charset="0"/>
              <a:cs typeface="Arial" pitchFamily="34" charset="0"/>
            </a:endParaRPr>
          </a:p>
          <a:p>
            <a:pPr marL="171450" indent="-171450">
              <a:spcAft>
                <a:spcPts val="600"/>
              </a:spcAft>
              <a:buClr>
                <a:srgbClr val="E20177"/>
              </a:buClr>
              <a:buFont typeface="Arial" pitchFamily="34" charset="0"/>
              <a:buChar char="•"/>
            </a:pPr>
            <a:endParaRPr lang="en-GB" sz="1200" b="1" dirty="0">
              <a:solidFill>
                <a:srgbClr val="005581"/>
              </a:solidFill>
              <a:latin typeface="Arial" pitchFamily="34" charset="0"/>
              <a:cs typeface="Arial" pitchFamily="34" charset="0"/>
            </a:endParaRPr>
          </a:p>
          <a:p>
            <a:pPr marL="171450" indent="-171450">
              <a:spcAft>
                <a:spcPts val="600"/>
              </a:spcAft>
              <a:buClr>
                <a:srgbClr val="E20177"/>
              </a:buClr>
              <a:buFont typeface="Arial" pitchFamily="34" charset="0"/>
              <a:buChar char="•"/>
            </a:pPr>
            <a:endParaRPr lang="en-GB" sz="1200" b="1" dirty="0">
              <a:solidFill>
                <a:srgbClr val="005581"/>
              </a:solidFill>
              <a:latin typeface="Arial" pitchFamily="34" charset="0"/>
              <a:cs typeface="Arial" pitchFamily="34" charset="0"/>
            </a:endParaRPr>
          </a:p>
        </p:txBody>
      </p:sp>
      <p:sp>
        <p:nvSpPr>
          <p:cNvPr id="9" name="TextBox 8"/>
          <p:cNvSpPr txBox="1"/>
          <p:nvPr/>
        </p:nvSpPr>
        <p:spPr>
          <a:xfrm>
            <a:off x="4931622" y="1530357"/>
            <a:ext cx="3888850" cy="307777"/>
          </a:xfrm>
          <a:prstGeom prst="rect">
            <a:avLst/>
          </a:prstGeom>
          <a:solidFill>
            <a:srgbClr val="005581"/>
          </a:solidFill>
        </p:spPr>
        <p:txBody>
          <a:bodyPr wrap="square" rtlCol="0">
            <a:spAutoFit/>
          </a:bodyPr>
          <a:lstStyle/>
          <a:p>
            <a:r>
              <a:rPr lang="en-GB" sz="1400" b="1" dirty="0" smtClean="0">
                <a:solidFill>
                  <a:schemeClr val="bg1"/>
                </a:solidFill>
                <a:latin typeface="Arial" pitchFamily="34" charset="0"/>
                <a:cs typeface="Arial" pitchFamily="34" charset="0"/>
              </a:rPr>
              <a:t>Key Information:</a:t>
            </a:r>
            <a:endParaRPr lang="en-GB"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2082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Mother Ship</a:t>
            </a:r>
            <a:endParaRPr lang="en-GB" dirty="0"/>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8" r="24895" b="-16158"/>
          <a:stretch/>
        </p:blipFill>
        <p:spPr bwMode="auto">
          <a:xfrm>
            <a:off x="467544" y="3680382"/>
            <a:ext cx="3832030" cy="270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T:\02 Win Business\N3207\Marketing &amp; Commercial\Pictures\Copyright - Ours\DSL Design Portfolio\Platforms\BMT Concept Designs\Platform Programme Designs\Norwegian Logistic Support Vessel\June 2013\LSV and Ula\LSV+SUB_v1-3_comp_hig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469171"/>
            <a:ext cx="4220976" cy="28083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1484784"/>
            <a:ext cx="3816424" cy="307777"/>
          </a:xfrm>
          <a:prstGeom prst="rect">
            <a:avLst/>
          </a:prstGeom>
          <a:solidFill>
            <a:srgbClr val="005581"/>
          </a:solidFill>
        </p:spPr>
        <p:txBody>
          <a:bodyPr wrap="square" rtlCol="0">
            <a:spAutoFit/>
          </a:bodyPr>
          <a:lstStyle/>
          <a:p>
            <a:r>
              <a:rPr lang="en-GB" sz="1400" b="1" dirty="0" smtClean="0">
                <a:solidFill>
                  <a:schemeClr val="bg1"/>
                </a:solidFill>
                <a:latin typeface="Arial" pitchFamily="34" charset="0"/>
                <a:cs typeface="Arial" pitchFamily="34" charset="0"/>
              </a:rPr>
              <a:t>Key Information:</a:t>
            </a:r>
            <a:endParaRPr lang="en-GB" sz="1400" b="1" dirty="0">
              <a:solidFill>
                <a:schemeClr val="bg1"/>
              </a:solidFill>
              <a:latin typeface="Arial" pitchFamily="34" charset="0"/>
              <a:cs typeface="Arial" pitchFamily="34" charset="0"/>
            </a:endParaRPr>
          </a:p>
        </p:txBody>
      </p:sp>
      <p:sp>
        <p:nvSpPr>
          <p:cNvPr id="9" name="Rectangle 8"/>
          <p:cNvSpPr/>
          <p:nvPr/>
        </p:nvSpPr>
        <p:spPr>
          <a:xfrm>
            <a:off x="467178" y="1792561"/>
            <a:ext cx="3816790" cy="1887821"/>
          </a:xfrm>
          <a:prstGeom prst="rect">
            <a:avLst/>
          </a:prstGeom>
          <a:solidFill>
            <a:srgbClr val="C6E8E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Mooring for vessels and submarines </a:t>
            </a:r>
          </a:p>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alongside</a:t>
            </a:r>
          </a:p>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Side Access Doors</a:t>
            </a:r>
          </a:p>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Support cranes for replenishment</a:t>
            </a:r>
          </a:p>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Hose and Power Connections</a:t>
            </a:r>
          </a:p>
          <a:p>
            <a:pPr marL="171450" indent="-171450">
              <a:buFont typeface="Arial" panose="020B0604020202020204" pitchFamily="34" charset="0"/>
              <a:buChar char="•"/>
            </a:pPr>
            <a:r>
              <a:rPr lang="en-GB" sz="1200" b="1" dirty="0" smtClean="0">
                <a:solidFill>
                  <a:srgbClr val="005581"/>
                </a:solidFill>
                <a:latin typeface="Arial" pitchFamily="34" charset="0"/>
                <a:cs typeface="Arial" pitchFamily="34" charset="0"/>
              </a:rPr>
              <a:t>Support for Crews </a:t>
            </a:r>
            <a:r>
              <a:rPr lang="en-GB" sz="1200" b="1" dirty="0" err="1" smtClean="0">
                <a:solidFill>
                  <a:srgbClr val="005581"/>
                </a:solidFill>
                <a:latin typeface="Arial" pitchFamily="34" charset="0"/>
                <a:cs typeface="Arial" pitchFamily="34" charset="0"/>
              </a:rPr>
              <a:t>inc.</a:t>
            </a:r>
            <a:r>
              <a:rPr lang="en-GB" sz="1200" b="1" dirty="0" smtClean="0">
                <a:solidFill>
                  <a:srgbClr val="005581"/>
                </a:solidFill>
                <a:latin typeface="Arial" pitchFamily="34" charset="0"/>
                <a:cs typeface="Arial" pitchFamily="34" charset="0"/>
              </a:rPr>
              <a:t>  Catering, Gym and Sauna</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25144"/>
            <a:ext cx="4259463" cy="128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675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solidFill>
            <a:srgbClr val="D8EFF1"/>
          </a:solidFill>
        </p:spPr>
        <p:txBody>
          <a:bodyPr/>
          <a:lstStyle/>
          <a:p>
            <a:pPr>
              <a:spcBef>
                <a:spcPts val="0"/>
              </a:spcBef>
            </a:pPr>
            <a:endParaRPr lang="en-GB" dirty="0" smtClean="0"/>
          </a:p>
          <a:p>
            <a:pPr marL="0" indent="0">
              <a:spcBef>
                <a:spcPts val="0"/>
              </a:spcBef>
              <a:buClr>
                <a:srgbClr val="E20177"/>
              </a:buClr>
              <a:buNone/>
            </a:pPr>
            <a:r>
              <a:rPr lang="en-GB" dirty="0">
                <a:solidFill>
                  <a:srgbClr val="005581"/>
                </a:solidFill>
              </a:rPr>
              <a:t>Navigation – Integrated Bridge (IBS)</a:t>
            </a:r>
          </a:p>
          <a:p>
            <a:pPr marL="917575" lvl="2" indent="-285750"/>
            <a:r>
              <a:rPr lang="en-GB" dirty="0">
                <a:solidFill>
                  <a:srgbClr val="005581"/>
                </a:solidFill>
              </a:rPr>
              <a:t>Full suite</a:t>
            </a:r>
          </a:p>
          <a:p>
            <a:pPr marL="0" indent="0">
              <a:spcBef>
                <a:spcPts val="0"/>
              </a:spcBef>
              <a:buClr>
                <a:srgbClr val="E20177"/>
              </a:buClr>
              <a:buNone/>
            </a:pPr>
            <a:r>
              <a:rPr lang="en-US" dirty="0">
                <a:solidFill>
                  <a:srgbClr val="005581"/>
                </a:solidFill>
              </a:rPr>
              <a:t>Command &amp; Control  Systems</a:t>
            </a:r>
          </a:p>
          <a:p>
            <a:pPr marL="917575" lvl="2" indent="-285750">
              <a:spcBef>
                <a:spcPts val="0"/>
              </a:spcBef>
            </a:pPr>
            <a:r>
              <a:rPr lang="en-US" dirty="0">
                <a:solidFill>
                  <a:srgbClr val="005581"/>
                </a:solidFill>
              </a:rPr>
              <a:t>ECDIS / AIS </a:t>
            </a:r>
          </a:p>
          <a:p>
            <a:pPr marL="917575" lvl="2" indent="-285750">
              <a:spcBef>
                <a:spcPts val="0"/>
              </a:spcBef>
            </a:pPr>
            <a:r>
              <a:rPr lang="en-US" dirty="0">
                <a:solidFill>
                  <a:srgbClr val="005581"/>
                </a:solidFill>
              </a:rPr>
              <a:t>Autopilot</a:t>
            </a:r>
          </a:p>
          <a:p>
            <a:pPr marL="0" indent="0">
              <a:spcBef>
                <a:spcPts val="0"/>
              </a:spcBef>
              <a:buClr>
                <a:srgbClr val="E20177"/>
              </a:buClr>
              <a:buNone/>
            </a:pPr>
            <a:r>
              <a:rPr lang="en-US" dirty="0">
                <a:solidFill>
                  <a:srgbClr val="005581"/>
                </a:solidFill>
              </a:rPr>
              <a:t>Sensors</a:t>
            </a:r>
          </a:p>
          <a:p>
            <a:pPr marL="917575" lvl="2" indent="-285750">
              <a:spcBef>
                <a:spcPts val="0"/>
              </a:spcBef>
            </a:pPr>
            <a:r>
              <a:rPr lang="en-US" dirty="0">
                <a:solidFill>
                  <a:srgbClr val="005581"/>
                </a:solidFill>
              </a:rPr>
              <a:t>Radars X/S Band and IFF</a:t>
            </a:r>
          </a:p>
          <a:p>
            <a:pPr marL="917575" lvl="2" indent="-285750">
              <a:spcBef>
                <a:spcPts val="0"/>
              </a:spcBef>
            </a:pPr>
            <a:r>
              <a:rPr lang="en-US" dirty="0">
                <a:solidFill>
                  <a:srgbClr val="005581"/>
                </a:solidFill>
              </a:rPr>
              <a:t>Optical Bearing Device (OBD)</a:t>
            </a:r>
          </a:p>
          <a:p>
            <a:pPr marL="917575" lvl="2" indent="-285750">
              <a:spcBef>
                <a:spcPts val="0"/>
              </a:spcBef>
            </a:pPr>
            <a:r>
              <a:rPr lang="en-US" dirty="0">
                <a:solidFill>
                  <a:srgbClr val="005581"/>
                </a:solidFill>
              </a:rPr>
              <a:t>Infra Red Camera</a:t>
            </a:r>
          </a:p>
          <a:p>
            <a:pPr marL="917575" lvl="2" indent="-285750">
              <a:spcBef>
                <a:spcPts val="0"/>
              </a:spcBef>
            </a:pPr>
            <a:r>
              <a:rPr lang="en-US" dirty="0">
                <a:solidFill>
                  <a:srgbClr val="005581"/>
                </a:solidFill>
              </a:rPr>
              <a:t>Log </a:t>
            </a:r>
          </a:p>
          <a:p>
            <a:pPr marL="0" indent="0">
              <a:spcBef>
                <a:spcPts val="0"/>
              </a:spcBef>
              <a:buClr>
                <a:srgbClr val="E20177"/>
              </a:buClr>
              <a:buNone/>
            </a:pPr>
            <a:r>
              <a:rPr lang="en-US" dirty="0">
                <a:solidFill>
                  <a:srgbClr val="005581"/>
                </a:solidFill>
              </a:rPr>
              <a:t>Integrated Communications System (ICS)</a:t>
            </a:r>
          </a:p>
          <a:p>
            <a:pPr marL="917575" lvl="2" indent="-285750">
              <a:spcBef>
                <a:spcPts val="0"/>
              </a:spcBef>
            </a:pPr>
            <a:r>
              <a:rPr lang="en-US" dirty="0">
                <a:solidFill>
                  <a:srgbClr val="005581"/>
                </a:solidFill>
              </a:rPr>
              <a:t>External Communications </a:t>
            </a:r>
          </a:p>
          <a:p>
            <a:pPr marL="1166813" lvl="4" indent="-171450">
              <a:spcAft>
                <a:spcPts val="0"/>
              </a:spcAft>
              <a:buClr>
                <a:schemeClr val="accent4"/>
              </a:buClr>
              <a:buFont typeface="Arial" panose="020B0604020202020204" pitchFamily="34" charset="0"/>
              <a:buChar char="−"/>
            </a:pPr>
            <a:r>
              <a:rPr lang="en-US" sz="1200" dirty="0" smtClean="0">
                <a:solidFill>
                  <a:srgbClr val="005581"/>
                </a:solidFill>
              </a:rPr>
              <a:t>Strategic </a:t>
            </a:r>
            <a:r>
              <a:rPr lang="en-US" sz="1200" dirty="0">
                <a:solidFill>
                  <a:srgbClr val="005581"/>
                </a:solidFill>
              </a:rPr>
              <a:t>HF &amp; MILSAT</a:t>
            </a:r>
          </a:p>
          <a:p>
            <a:pPr marL="1166813" lvl="4" indent="-171450">
              <a:spcAft>
                <a:spcPts val="0"/>
              </a:spcAft>
              <a:buClr>
                <a:schemeClr val="accent4"/>
              </a:buClr>
              <a:buFont typeface="Arial" panose="020B0604020202020204" pitchFamily="34" charset="0"/>
              <a:buChar char="−"/>
            </a:pPr>
            <a:r>
              <a:rPr lang="en-US" sz="1200" dirty="0" smtClean="0">
                <a:solidFill>
                  <a:srgbClr val="005581"/>
                </a:solidFill>
              </a:rPr>
              <a:t>Tactical </a:t>
            </a:r>
            <a:r>
              <a:rPr lang="en-US" sz="1200" dirty="0">
                <a:solidFill>
                  <a:srgbClr val="005581"/>
                </a:solidFill>
              </a:rPr>
              <a:t>V/UHF</a:t>
            </a:r>
          </a:p>
          <a:p>
            <a:pPr marL="1166813" lvl="4" indent="-171450">
              <a:spcAft>
                <a:spcPts val="0"/>
              </a:spcAft>
              <a:buClr>
                <a:schemeClr val="accent4"/>
              </a:buClr>
              <a:buFont typeface="Arial" panose="020B0604020202020204" pitchFamily="34" charset="0"/>
              <a:buChar char="−"/>
            </a:pPr>
            <a:r>
              <a:rPr lang="en-US" sz="1200" dirty="0" smtClean="0">
                <a:solidFill>
                  <a:srgbClr val="005581"/>
                </a:solidFill>
              </a:rPr>
              <a:t>Civil </a:t>
            </a:r>
            <a:r>
              <a:rPr lang="en-US" sz="1200" dirty="0">
                <a:solidFill>
                  <a:srgbClr val="005581"/>
                </a:solidFill>
              </a:rPr>
              <a:t>GMDSS</a:t>
            </a:r>
          </a:p>
          <a:p>
            <a:pPr marL="1166813" lvl="4" indent="-171450">
              <a:spcAft>
                <a:spcPts val="0"/>
              </a:spcAft>
              <a:buClr>
                <a:schemeClr val="accent4"/>
              </a:buClr>
              <a:buFont typeface="Arial" panose="020B0604020202020204" pitchFamily="34" charset="0"/>
              <a:buChar char="−"/>
            </a:pPr>
            <a:r>
              <a:rPr lang="en-US" sz="1200" dirty="0" smtClean="0">
                <a:solidFill>
                  <a:srgbClr val="005581"/>
                </a:solidFill>
              </a:rPr>
              <a:t>Security </a:t>
            </a:r>
            <a:endParaRPr lang="en-US" sz="1200" dirty="0">
              <a:solidFill>
                <a:srgbClr val="005581"/>
              </a:solidFill>
            </a:endParaRPr>
          </a:p>
          <a:p>
            <a:pPr marL="917575" lvl="2" indent="-285750">
              <a:spcBef>
                <a:spcPts val="0"/>
              </a:spcBef>
            </a:pPr>
            <a:r>
              <a:rPr lang="en-US" dirty="0">
                <a:solidFill>
                  <a:srgbClr val="005581"/>
                </a:solidFill>
              </a:rPr>
              <a:t>Internal Communications</a:t>
            </a:r>
          </a:p>
          <a:p>
            <a:pPr marL="917575" lvl="2" indent="-285750">
              <a:spcBef>
                <a:spcPts val="0"/>
              </a:spcBef>
            </a:pPr>
            <a:r>
              <a:rPr lang="en-US" dirty="0">
                <a:solidFill>
                  <a:srgbClr val="005581"/>
                </a:solidFill>
              </a:rPr>
              <a:t>Information Systems </a:t>
            </a:r>
          </a:p>
        </p:txBody>
      </p:sp>
      <p:sp>
        <p:nvSpPr>
          <p:cNvPr id="7" name="Content Placeholder 6"/>
          <p:cNvSpPr>
            <a:spLocks noGrp="1"/>
          </p:cNvSpPr>
          <p:nvPr>
            <p:ph sz="half" idx="2"/>
          </p:nvPr>
        </p:nvSpPr>
        <p:spPr>
          <a:xfrm>
            <a:off x="4648200" y="3861049"/>
            <a:ext cx="4038600" cy="2242890"/>
          </a:xfrm>
        </p:spPr>
        <p:txBody>
          <a:bodyPr/>
          <a:lstStyle/>
          <a:p>
            <a:pPr marL="0" indent="0">
              <a:spcBef>
                <a:spcPts val="0"/>
              </a:spcBef>
              <a:buClr>
                <a:srgbClr val="E20177"/>
              </a:buClr>
              <a:buNone/>
            </a:pPr>
            <a:r>
              <a:rPr lang="en-US" dirty="0">
                <a:solidFill>
                  <a:srgbClr val="005581"/>
                </a:solidFill>
              </a:rPr>
              <a:t>Operations Room</a:t>
            </a:r>
          </a:p>
          <a:p>
            <a:pPr marL="0" indent="0">
              <a:spcBef>
                <a:spcPts val="0"/>
              </a:spcBef>
              <a:buClr>
                <a:srgbClr val="E20177"/>
              </a:buClr>
              <a:buNone/>
            </a:pPr>
            <a:r>
              <a:rPr lang="en-GB" dirty="0">
                <a:solidFill>
                  <a:srgbClr val="005581"/>
                </a:solidFill>
              </a:rPr>
              <a:t>Helicopter Control</a:t>
            </a:r>
          </a:p>
          <a:p>
            <a:pPr marL="917575" lvl="2">
              <a:spcBef>
                <a:spcPts val="0"/>
              </a:spcBef>
            </a:pPr>
            <a:r>
              <a:rPr lang="en-GB" dirty="0" err="1">
                <a:solidFill>
                  <a:srgbClr val="005581"/>
                </a:solidFill>
              </a:rPr>
              <a:t>Helo</a:t>
            </a:r>
            <a:r>
              <a:rPr lang="en-GB" dirty="0">
                <a:solidFill>
                  <a:srgbClr val="005581"/>
                </a:solidFill>
              </a:rPr>
              <a:t> Approach Radar</a:t>
            </a:r>
          </a:p>
          <a:p>
            <a:pPr marL="917575" lvl="2">
              <a:spcBef>
                <a:spcPts val="0"/>
              </a:spcBef>
            </a:pPr>
            <a:r>
              <a:rPr lang="en-GB" dirty="0">
                <a:solidFill>
                  <a:srgbClr val="005581"/>
                </a:solidFill>
              </a:rPr>
              <a:t>Landing </a:t>
            </a:r>
            <a:r>
              <a:rPr lang="en-GB" dirty="0" smtClean="0">
                <a:solidFill>
                  <a:srgbClr val="005581"/>
                </a:solidFill>
              </a:rPr>
              <a:t>Aids</a:t>
            </a:r>
          </a:p>
          <a:p>
            <a:pPr marL="0" indent="0">
              <a:spcBef>
                <a:spcPts val="0"/>
              </a:spcBef>
              <a:buClr>
                <a:srgbClr val="E20177"/>
              </a:buClr>
              <a:buNone/>
            </a:pPr>
            <a:r>
              <a:rPr lang="en-GB" dirty="0" smtClean="0">
                <a:solidFill>
                  <a:srgbClr val="005581"/>
                </a:solidFill>
              </a:rPr>
              <a:t>Weapons </a:t>
            </a:r>
            <a:r>
              <a:rPr lang="en-GB" dirty="0">
                <a:solidFill>
                  <a:srgbClr val="005581"/>
                </a:solidFill>
              </a:rPr>
              <a:t>&amp; Countermeasures </a:t>
            </a:r>
          </a:p>
          <a:p>
            <a:pPr marL="803275" lvl="2" indent="-171450">
              <a:spcBef>
                <a:spcPts val="0"/>
              </a:spcBef>
            </a:pPr>
            <a:r>
              <a:rPr lang="en-GB" b="0" dirty="0">
                <a:solidFill>
                  <a:srgbClr val="005581"/>
                </a:solidFill>
              </a:rPr>
              <a:t>4 x Sea Protector (Future Installation)</a:t>
            </a:r>
          </a:p>
          <a:p>
            <a:pPr marL="803275" lvl="2" indent="-171450">
              <a:spcBef>
                <a:spcPts val="0"/>
              </a:spcBef>
            </a:pPr>
            <a:r>
              <a:rPr lang="en-GB" b="0" dirty="0">
                <a:solidFill>
                  <a:srgbClr val="005581"/>
                </a:solidFill>
              </a:rPr>
              <a:t>Small Arms</a:t>
            </a:r>
          </a:p>
          <a:p>
            <a:pPr lvl="1">
              <a:spcBef>
                <a:spcPts val="0"/>
              </a:spcBef>
              <a:buClr>
                <a:srgbClr val="E20177"/>
              </a:buClr>
            </a:pPr>
            <a:r>
              <a:rPr lang="en-GB" sz="1200" dirty="0"/>
              <a:t>Integrated Platform Management System (IPMS)</a:t>
            </a:r>
          </a:p>
          <a:p>
            <a:pPr marL="803275" lvl="2" indent="-171450">
              <a:spcBef>
                <a:spcPts val="0"/>
              </a:spcBef>
            </a:pPr>
            <a:r>
              <a:rPr lang="en-GB" b="0" dirty="0">
                <a:solidFill>
                  <a:srgbClr val="005581"/>
                </a:solidFill>
              </a:rPr>
              <a:t>Damage Control</a:t>
            </a:r>
          </a:p>
          <a:p>
            <a:endParaRPr lang="en-GB" dirty="0"/>
          </a:p>
          <a:p>
            <a:endParaRPr lang="en-GB" dirty="0"/>
          </a:p>
        </p:txBody>
      </p:sp>
      <p:sp>
        <p:nvSpPr>
          <p:cNvPr id="3" name="Title 2"/>
          <p:cNvSpPr>
            <a:spLocks noGrp="1"/>
          </p:cNvSpPr>
          <p:nvPr>
            <p:ph type="title"/>
          </p:nvPr>
        </p:nvSpPr>
        <p:spPr>
          <a:xfrm>
            <a:off x="1963737" y="556102"/>
            <a:ext cx="4120431" cy="496634"/>
          </a:xfrm>
        </p:spPr>
        <p:txBody>
          <a:bodyPr/>
          <a:lstStyle/>
          <a:p>
            <a:pPr algn="ctr"/>
            <a:r>
              <a:rPr lang="en-GB" dirty="0" smtClean="0"/>
              <a:t>Integrated Weapon System</a:t>
            </a:r>
            <a:endParaRPr lang="en-GB" dirty="0"/>
          </a:p>
        </p:txBody>
      </p:sp>
      <p:sp>
        <p:nvSpPr>
          <p:cNvPr id="6" name="TextBox 5"/>
          <p:cNvSpPr txBox="1"/>
          <p:nvPr/>
        </p:nvSpPr>
        <p:spPr>
          <a:xfrm>
            <a:off x="467544" y="1556792"/>
            <a:ext cx="4032448" cy="307777"/>
          </a:xfrm>
          <a:prstGeom prst="rect">
            <a:avLst/>
          </a:prstGeom>
          <a:solidFill>
            <a:srgbClr val="005581"/>
          </a:solidFill>
        </p:spPr>
        <p:txBody>
          <a:bodyPr wrap="square" rtlCol="0">
            <a:spAutoFit/>
          </a:bodyPr>
          <a:lstStyle/>
          <a:p>
            <a:r>
              <a:rPr lang="en-GB" sz="1400" b="1" dirty="0" smtClean="0">
                <a:solidFill>
                  <a:schemeClr val="bg1"/>
                </a:solidFill>
                <a:latin typeface="Arial" pitchFamily="34" charset="0"/>
                <a:cs typeface="Arial" pitchFamily="34" charset="0"/>
              </a:rPr>
              <a:t>Key Information:</a:t>
            </a:r>
            <a:endParaRPr lang="en-GB" sz="1400" b="1" dirty="0">
              <a:solidFill>
                <a:schemeClr val="bg1"/>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95054"/>
            <a:ext cx="165225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556792"/>
            <a:ext cx="2336206" cy="185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06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484094"/>
            <a:ext cx="5307017" cy="496634"/>
          </a:xfrm>
        </p:spPr>
        <p:txBody>
          <a:bodyPr/>
          <a:lstStyle/>
          <a:p>
            <a:pPr algn="ctr"/>
            <a:r>
              <a:rPr lang="en-GB" dirty="0" smtClean="0"/>
              <a:t>Hybrid Power and Propulsion Solution</a:t>
            </a:r>
            <a:endParaRPr lang="en-GB" dirty="0"/>
          </a:p>
        </p:txBody>
      </p:sp>
      <p:grpSp>
        <p:nvGrpSpPr>
          <p:cNvPr id="7" name="Content Placeholder 114"/>
          <p:cNvGrpSpPr>
            <a:grpSpLocks noGrp="1"/>
          </p:cNvGrpSpPr>
          <p:nvPr/>
        </p:nvGrpSpPr>
        <p:grpSpPr>
          <a:xfrm>
            <a:off x="1115616" y="1817560"/>
            <a:ext cx="6912768" cy="4131720"/>
            <a:chOff x="436563" y="295935"/>
            <a:chExt cx="8478837" cy="5919940"/>
          </a:xfrm>
        </p:grpSpPr>
        <p:sp>
          <p:nvSpPr>
            <p:cNvPr id="8" name="Rectangle 14"/>
            <p:cNvSpPr>
              <a:spLocks noChangeArrowheads="1"/>
            </p:cNvSpPr>
            <p:nvPr/>
          </p:nvSpPr>
          <p:spPr bwMode="auto">
            <a:xfrm>
              <a:off x="6275388" y="4260850"/>
              <a:ext cx="133350" cy="1411288"/>
            </a:xfrm>
            <a:prstGeom prst="rect">
              <a:avLst/>
            </a:prstGeom>
            <a:solidFill>
              <a:srgbClr val="99CCFF"/>
            </a:solidFill>
            <a:ln w="9525">
              <a:solidFill>
                <a:schemeClr val="tx1"/>
              </a:solidFill>
              <a:miter lim="800000"/>
              <a:headEnd/>
              <a:tailEnd/>
            </a:ln>
          </p:spPr>
          <p:txBody>
            <a:bodyPr wrap="none" anchor="ctr"/>
            <a:lstStyle/>
            <a:p>
              <a:endParaRPr lang="en-US" dirty="0"/>
            </a:p>
          </p:txBody>
        </p:sp>
        <p:grpSp>
          <p:nvGrpSpPr>
            <p:cNvPr id="9" name="Group 281"/>
            <p:cNvGrpSpPr>
              <a:grpSpLocks/>
            </p:cNvGrpSpPr>
            <p:nvPr/>
          </p:nvGrpSpPr>
          <p:grpSpPr bwMode="auto">
            <a:xfrm>
              <a:off x="541020" y="4255141"/>
              <a:ext cx="2590800" cy="1143001"/>
              <a:chOff x="336" y="3024"/>
              <a:chExt cx="1632" cy="720"/>
            </a:xfrm>
          </p:grpSpPr>
          <p:sp>
            <p:nvSpPr>
              <p:cNvPr id="113" name="Rectangle 225"/>
              <p:cNvSpPr>
                <a:spLocks noChangeArrowheads="1"/>
              </p:cNvSpPr>
              <p:nvPr/>
            </p:nvSpPr>
            <p:spPr bwMode="auto">
              <a:xfrm flipH="1">
                <a:off x="384" y="3356"/>
                <a:ext cx="1536" cy="5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sp>
            <p:nvSpPr>
              <p:cNvPr id="114" name="Rectangle 226"/>
              <p:cNvSpPr>
                <a:spLocks noChangeArrowheads="1"/>
              </p:cNvSpPr>
              <p:nvPr/>
            </p:nvSpPr>
            <p:spPr bwMode="auto">
              <a:xfrm>
                <a:off x="336" y="3301"/>
                <a:ext cx="48" cy="16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sp>
            <p:nvSpPr>
              <p:cNvPr id="115" name="Oval 227"/>
              <p:cNvSpPr>
                <a:spLocks noChangeArrowheads="1"/>
              </p:cNvSpPr>
              <p:nvPr/>
            </p:nvSpPr>
            <p:spPr bwMode="auto">
              <a:xfrm flipH="1">
                <a:off x="336" y="3412"/>
                <a:ext cx="48" cy="332"/>
              </a:xfrm>
              <a:prstGeom prst="ellipse">
                <a:avLst/>
              </a:prstGeom>
              <a:solidFill>
                <a:schemeClr val="bg1">
                  <a:lumMod val="50000"/>
                </a:schemeClr>
              </a:solidFill>
              <a:ln w="9525">
                <a:solidFill>
                  <a:schemeClr val="tx1"/>
                </a:solidFill>
                <a:round/>
                <a:headEnd/>
                <a:tailEnd/>
              </a:ln>
            </p:spPr>
            <p:txBody>
              <a:bodyPr wrap="none" anchor="ctr"/>
              <a:lstStyle/>
              <a:p>
                <a:endParaRPr lang="en-US" dirty="0"/>
              </a:p>
            </p:txBody>
          </p:sp>
          <p:sp>
            <p:nvSpPr>
              <p:cNvPr id="116" name="Oval 228"/>
              <p:cNvSpPr>
                <a:spLocks noChangeArrowheads="1"/>
              </p:cNvSpPr>
              <p:nvPr/>
            </p:nvSpPr>
            <p:spPr bwMode="auto">
              <a:xfrm flipH="1">
                <a:off x="336" y="3024"/>
                <a:ext cx="48" cy="332"/>
              </a:xfrm>
              <a:prstGeom prst="ellipse">
                <a:avLst/>
              </a:prstGeom>
              <a:solidFill>
                <a:schemeClr val="bg1">
                  <a:lumMod val="50000"/>
                </a:schemeClr>
              </a:solidFill>
              <a:ln w="9525">
                <a:solidFill>
                  <a:schemeClr val="tx1"/>
                </a:solidFill>
                <a:round/>
                <a:headEnd/>
                <a:tailEnd/>
              </a:ln>
            </p:spPr>
            <p:txBody>
              <a:bodyPr wrap="none" anchor="ctr"/>
              <a:lstStyle/>
              <a:p>
                <a:endParaRPr lang="en-US" dirty="0"/>
              </a:p>
            </p:txBody>
          </p:sp>
          <p:sp>
            <p:nvSpPr>
              <p:cNvPr id="117" name="Rectangle 229"/>
              <p:cNvSpPr>
                <a:spLocks noChangeArrowheads="1"/>
              </p:cNvSpPr>
              <p:nvPr/>
            </p:nvSpPr>
            <p:spPr bwMode="auto">
              <a:xfrm flipH="1">
                <a:off x="1920" y="3246"/>
                <a:ext cx="48" cy="27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grpSp>
        <p:sp>
          <p:nvSpPr>
            <p:cNvPr id="10" name="Rectangle 43"/>
            <p:cNvSpPr>
              <a:spLocks noChangeArrowheads="1"/>
            </p:cNvSpPr>
            <p:nvPr/>
          </p:nvSpPr>
          <p:spPr bwMode="auto">
            <a:xfrm flipH="1">
              <a:off x="3416300" y="3841750"/>
              <a:ext cx="457200" cy="2012950"/>
            </a:xfrm>
            <a:prstGeom prst="rect">
              <a:avLst/>
            </a:prstGeom>
            <a:solidFill>
              <a:srgbClr val="005581"/>
            </a:solidFill>
            <a:ln w="9525">
              <a:solidFill>
                <a:schemeClr val="tx1"/>
              </a:solidFill>
              <a:miter lim="800000"/>
              <a:headEnd/>
              <a:tailEnd/>
            </a:ln>
          </p:spPr>
          <p:txBody>
            <a:bodyPr wrap="none" anchor="ctr"/>
            <a:lstStyle/>
            <a:p>
              <a:endParaRPr lang="en-US" dirty="0"/>
            </a:p>
          </p:txBody>
        </p:sp>
        <p:grpSp>
          <p:nvGrpSpPr>
            <p:cNvPr id="11" name="Group 338"/>
            <p:cNvGrpSpPr>
              <a:grpSpLocks/>
            </p:cNvGrpSpPr>
            <p:nvPr/>
          </p:nvGrpSpPr>
          <p:grpSpPr bwMode="auto">
            <a:xfrm>
              <a:off x="3116580" y="4514222"/>
              <a:ext cx="292100" cy="685801"/>
              <a:chOff x="1968" y="3146"/>
              <a:chExt cx="184" cy="432"/>
            </a:xfrm>
          </p:grpSpPr>
          <p:sp>
            <p:nvSpPr>
              <p:cNvPr id="111" name="Rectangle 52"/>
              <p:cNvSpPr>
                <a:spLocks noChangeArrowheads="1"/>
              </p:cNvSpPr>
              <p:nvPr/>
            </p:nvSpPr>
            <p:spPr bwMode="auto">
              <a:xfrm flipH="1">
                <a:off x="2016" y="3264"/>
                <a:ext cx="136" cy="197"/>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112" name="Rectangle 53"/>
              <p:cNvSpPr>
                <a:spLocks noChangeArrowheads="1"/>
              </p:cNvSpPr>
              <p:nvPr/>
            </p:nvSpPr>
            <p:spPr bwMode="auto">
              <a:xfrm flipH="1">
                <a:off x="1968" y="3146"/>
                <a:ext cx="48" cy="432"/>
              </a:xfrm>
              <a:prstGeom prst="rect">
                <a:avLst/>
              </a:prstGeom>
              <a:solidFill>
                <a:srgbClr val="005581"/>
              </a:solidFill>
              <a:ln w="9525">
                <a:solidFill>
                  <a:schemeClr val="tx1"/>
                </a:solidFill>
                <a:miter lim="800000"/>
                <a:headEnd/>
                <a:tailEnd/>
              </a:ln>
            </p:spPr>
            <p:txBody>
              <a:bodyPr wrap="none" anchor="ctr"/>
              <a:lstStyle/>
              <a:p>
                <a:endParaRPr lang="en-US" dirty="0"/>
              </a:p>
            </p:txBody>
          </p:sp>
        </p:grpSp>
        <p:sp>
          <p:nvSpPr>
            <p:cNvPr id="12" name="Rectangle 62"/>
            <p:cNvSpPr>
              <a:spLocks noChangeArrowheads="1"/>
            </p:cNvSpPr>
            <p:nvPr/>
          </p:nvSpPr>
          <p:spPr bwMode="auto">
            <a:xfrm flipH="1">
              <a:off x="3860165" y="4013200"/>
              <a:ext cx="180975" cy="538163"/>
            </a:xfrm>
            <a:prstGeom prst="rect">
              <a:avLst/>
            </a:prstGeom>
            <a:solidFill>
              <a:srgbClr val="005581"/>
            </a:solidFill>
            <a:ln w="9525">
              <a:solidFill>
                <a:schemeClr val="tx1"/>
              </a:solidFill>
              <a:prstDash val="dash"/>
              <a:miter lim="800000"/>
              <a:headEnd/>
              <a:tailEnd/>
            </a:ln>
          </p:spPr>
          <p:txBody>
            <a:bodyPr wrap="none" anchor="ctr"/>
            <a:lstStyle/>
            <a:p>
              <a:endParaRPr lang="en-US" dirty="0"/>
            </a:p>
          </p:txBody>
        </p:sp>
        <p:sp>
          <p:nvSpPr>
            <p:cNvPr id="13" name="Rectangle 233"/>
            <p:cNvSpPr>
              <a:spLocks noChangeArrowheads="1"/>
            </p:cNvSpPr>
            <p:nvPr/>
          </p:nvSpPr>
          <p:spPr bwMode="auto">
            <a:xfrm flipH="1">
              <a:off x="4044315" y="3687763"/>
              <a:ext cx="76200" cy="1081087"/>
            </a:xfrm>
            <a:prstGeom prst="rect">
              <a:avLst/>
            </a:prstGeom>
            <a:solidFill>
              <a:srgbClr val="005581"/>
            </a:solidFill>
            <a:ln w="9525">
              <a:solidFill>
                <a:schemeClr val="tx1"/>
              </a:solidFill>
              <a:miter lim="800000"/>
              <a:headEnd/>
              <a:tailEnd/>
            </a:ln>
          </p:spPr>
          <p:txBody>
            <a:bodyPr wrap="none" anchor="ctr"/>
            <a:lstStyle/>
            <a:p>
              <a:endParaRPr lang="en-US" dirty="0"/>
            </a:p>
          </p:txBody>
        </p:sp>
        <p:grpSp>
          <p:nvGrpSpPr>
            <p:cNvPr id="14" name="Group 337"/>
            <p:cNvGrpSpPr>
              <a:grpSpLocks/>
            </p:cNvGrpSpPr>
            <p:nvPr/>
          </p:nvGrpSpPr>
          <p:grpSpPr bwMode="auto">
            <a:xfrm>
              <a:off x="3139440" y="1176657"/>
              <a:ext cx="304800" cy="685801"/>
              <a:chOff x="1968" y="554"/>
              <a:chExt cx="192" cy="432"/>
            </a:xfrm>
          </p:grpSpPr>
          <p:sp>
            <p:nvSpPr>
              <p:cNvPr id="109" name="Rectangle 241"/>
              <p:cNvSpPr>
                <a:spLocks noChangeArrowheads="1"/>
              </p:cNvSpPr>
              <p:nvPr/>
            </p:nvSpPr>
            <p:spPr bwMode="auto">
              <a:xfrm flipH="1">
                <a:off x="2016" y="672"/>
                <a:ext cx="144" cy="197"/>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110" name="Rectangle 242"/>
              <p:cNvSpPr>
                <a:spLocks noChangeArrowheads="1"/>
              </p:cNvSpPr>
              <p:nvPr/>
            </p:nvSpPr>
            <p:spPr bwMode="auto">
              <a:xfrm flipH="1">
                <a:off x="1968" y="554"/>
                <a:ext cx="48" cy="432"/>
              </a:xfrm>
              <a:prstGeom prst="rect">
                <a:avLst/>
              </a:prstGeom>
              <a:solidFill>
                <a:srgbClr val="005581"/>
              </a:solidFill>
              <a:ln w="9525">
                <a:solidFill>
                  <a:schemeClr val="tx1"/>
                </a:solidFill>
                <a:miter lim="800000"/>
                <a:headEnd/>
                <a:tailEnd/>
              </a:ln>
            </p:spPr>
            <p:txBody>
              <a:bodyPr wrap="none" anchor="ctr"/>
              <a:lstStyle/>
              <a:p>
                <a:endParaRPr lang="en-US" dirty="0"/>
              </a:p>
            </p:txBody>
          </p:sp>
        </p:grpSp>
        <p:grpSp>
          <p:nvGrpSpPr>
            <p:cNvPr id="15" name="Group 316"/>
            <p:cNvGrpSpPr>
              <a:grpSpLocks/>
            </p:cNvGrpSpPr>
            <p:nvPr/>
          </p:nvGrpSpPr>
          <p:grpSpPr bwMode="auto">
            <a:xfrm rot="10800000">
              <a:off x="4133850" y="1857370"/>
              <a:ext cx="1981200" cy="762002"/>
              <a:chOff x="912" y="1200"/>
              <a:chExt cx="1248" cy="480"/>
            </a:xfrm>
          </p:grpSpPr>
          <p:sp>
            <p:nvSpPr>
              <p:cNvPr id="100" name="Rectangle 238"/>
              <p:cNvSpPr>
                <a:spLocks noChangeArrowheads="1"/>
              </p:cNvSpPr>
              <p:nvPr/>
            </p:nvSpPr>
            <p:spPr bwMode="auto">
              <a:xfrm flipH="1">
                <a:off x="1872" y="1360"/>
                <a:ext cx="288" cy="131"/>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101" name="Rectangle 239"/>
              <p:cNvSpPr>
                <a:spLocks noChangeArrowheads="1"/>
              </p:cNvSpPr>
              <p:nvPr/>
            </p:nvSpPr>
            <p:spPr bwMode="auto">
              <a:xfrm flipH="1">
                <a:off x="1824" y="1296"/>
                <a:ext cx="48" cy="288"/>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102" name="Rectangle 257"/>
              <p:cNvSpPr>
                <a:spLocks noChangeArrowheads="1"/>
              </p:cNvSpPr>
              <p:nvPr/>
            </p:nvSpPr>
            <p:spPr bwMode="auto">
              <a:xfrm flipH="1">
                <a:off x="930" y="1200"/>
                <a:ext cx="896" cy="480"/>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103" name="Rectangle 259"/>
              <p:cNvSpPr>
                <a:spLocks noChangeArrowheads="1"/>
              </p:cNvSpPr>
              <p:nvPr/>
            </p:nvSpPr>
            <p:spPr bwMode="auto">
              <a:xfrm flipH="1">
                <a:off x="957" y="1200"/>
                <a:ext cx="806" cy="131"/>
              </a:xfrm>
              <a:prstGeom prst="rect">
                <a:avLst/>
              </a:prstGeom>
              <a:noFill/>
              <a:ln w="9525">
                <a:solidFill>
                  <a:schemeClr val="tx1"/>
                </a:solidFill>
                <a:miter lim="800000"/>
                <a:headEnd/>
                <a:tailEnd/>
              </a:ln>
            </p:spPr>
            <p:txBody>
              <a:bodyPr wrap="none" anchor="ctr"/>
              <a:lstStyle/>
              <a:p>
                <a:endParaRPr lang="en-US" dirty="0"/>
              </a:p>
            </p:txBody>
          </p:sp>
          <p:sp>
            <p:nvSpPr>
              <p:cNvPr id="104" name="Rectangle 260"/>
              <p:cNvSpPr>
                <a:spLocks noChangeArrowheads="1"/>
              </p:cNvSpPr>
              <p:nvPr/>
            </p:nvSpPr>
            <p:spPr bwMode="auto">
              <a:xfrm flipH="1">
                <a:off x="957" y="1549"/>
                <a:ext cx="806" cy="131"/>
              </a:xfrm>
              <a:prstGeom prst="rect">
                <a:avLst/>
              </a:prstGeom>
              <a:noFill/>
              <a:ln w="9525">
                <a:solidFill>
                  <a:schemeClr val="tx1"/>
                </a:solidFill>
                <a:miter lim="800000"/>
                <a:headEnd/>
                <a:tailEnd/>
              </a:ln>
            </p:spPr>
            <p:txBody>
              <a:bodyPr wrap="none" anchor="ctr"/>
              <a:lstStyle/>
              <a:p>
                <a:endParaRPr lang="en-US" dirty="0"/>
              </a:p>
            </p:txBody>
          </p:sp>
          <p:sp>
            <p:nvSpPr>
              <p:cNvPr id="105" name="Rectangle 261"/>
              <p:cNvSpPr>
                <a:spLocks noChangeArrowheads="1"/>
              </p:cNvSpPr>
              <p:nvPr/>
            </p:nvSpPr>
            <p:spPr bwMode="auto">
              <a:xfrm flipH="1">
                <a:off x="957" y="1375"/>
                <a:ext cx="806" cy="130"/>
              </a:xfrm>
              <a:prstGeom prst="rect">
                <a:avLst/>
              </a:prstGeom>
              <a:noFill/>
              <a:ln w="9525">
                <a:solidFill>
                  <a:schemeClr val="tx1"/>
                </a:solidFill>
                <a:miter lim="800000"/>
                <a:headEnd/>
                <a:tailEnd/>
              </a:ln>
            </p:spPr>
            <p:txBody>
              <a:bodyPr wrap="none" anchor="ctr"/>
              <a:lstStyle/>
              <a:p>
                <a:endParaRPr lang="en-US" dirty="0"/>
              </a:p>
            </p:txBody>
          </p:sp>
          <p:sp>
            <p:nvSpPr>
              <p:cNvPr id="106" name="Text Box 262"/>
              <p:cNvSpPr txBox="1">
                <a:spLocks noChangeArrowheads="1"/>
              </p:cNvSpPr>
              <p:nvPr/>
            </p:nvSpPr>
            <p:spPr bwMode="auto">
              <a:xfrm flipH="1">
                <a:off x="1442" y="1376"/>
                <a:ext cx="231" cy="172"/>
              </a:xfrm>
              <a:prstGeom prst="rect">
                <a:avLst/>
              </a:prstGeom>
              <a:noFill/>
              <a:ln w="9525">
                <a:noFill/>
                <a:miter lim="800000"/>
                <a:headEnd/>
                <a:tailEnd/>
              </a:ln>
            </p:spPr>
            <p:txBody>
              <a:bodyPr rot="10800000">
                <a:spAutoFit/>
              </a:bodyPr>
              <a:lstStyle/>
              <a:p>
                <a:pPr>
                  <a:spcBef>
                    <a:spcPct val="50000"/>
                  </a:spcBef>
                </a:pPr>
                <a:endParaRPr lang="en-US" sz="1200" dirty="0"/>
              </a:p>
            </p:txBody>
          </p:sp>
          <p:sp>
            <p:nvSpPr>
              <p:cNvPr id="107" name="Oval 264"/>
              <p:cNvSpPr>
                <a:spLocks noChangeArrowheads="1"/>
              </p:cNvSpPr>
              <p:nvPr/>
            </p:nvSpPr>
            <p:spPr bwMode="auto">
              <a:xfrm flipH="1">
                <a:off x="1674" y="1244"/>
                <a:ext cx="134" cy="131"/>
              </a:xfrm>
              <a:prstGeom prst="ellipse">
                <a:avLst/>
              </a:prstGeom>
              <a:solidFill>
                <a:srgbClr val="E20177"/>
              </a:solidFill>
              <a:ln w="9525">
                <a:solidFill>
                  <a:schemeClr val="tx1"/>
                </a:solidFill>
                <a:round/>
                <a:headEnd/>
                <a:tailEnd/>
              </a:ln>
            </p:spPr>
            <p:txBody>
              <a:bodyPr wrap="none" anchor="ctr"/>
              <a:lstStyle/>
              <a:p>
                <a:endParaRPr lang="en-US" dirty="0"/>
              </a:p>
            </p:txBody>
          </p:sp>
          <p:sp>
            <p:nvSpPr>
              <p:cNvPr id="108" name="Oval 265"/>
              <p:cNvSpPr>
                <a:spLocks noChangeArrowheads="1"/>
              </p:cNvSpPr>
              <p:nvPr/>
            </p:nvSpPr>
            <p:spPr bwMode="auto">
              <a:xfrm flipH="1">
                <a:off x="912" y="1549"/>
                <a:ext cx="134" cy="131"/>
              </a:xfrm>
              <a:prstGeom prst="ellipse">
                <a:avLst/>
              </a:prstGeom>
              <a:solidFill>
                <a:srgbClr val="E20177"/>
              </a:solidFill>
              <a:ln w="9525">
                <a:solidFill>
                  <a:schemeClr val="tx1"/>
                </a:solidFill>
                <a:round/>
                <a:headEnd/>
                <a:tailEnd/>
              </a:ln>
            </p:spPr>
            <p:txBody>
              <a:bodyPr wrap="none" anchor="ctr"/>
              <a:lstStyle/>
              <a:p>
                <a:endParaRPr lang="en-US" dirty="0"/>
              </a:p>
            </p:txBody>
          </p:sp>
        </p:grpSp>
        <p:grpSp>
          <p:nvGrpSpPr>
            <p:cNvPr id="16" name="Group 315"/>
            <p:cNvGrpSpPr>
              <a:grpSpLocks/>
            </p:cNvGrpSpPr>
            <p:nvPr/>
          </p:nvGrpSpPr>
          <p:grpSpPr bwMode="auto">
            <a:xfrm rot="10800000">
              <a:off x="4126546" y="3866198"/>
              <a:ext cx="1985962" cy="766762"/>
              <a:chOff x="906" y="2536"/>
              <a:chExt cx="1248" cy="480"/>
            </a:xfrm>
          </p:grpSpPr>
          <p:sp>
            <p:nvSpPr>
              <p:cNvPr id="91" name="Rectangle 270"/>
              <p:cNvSpPr>
                <a:spLocks noChangeArrowheads="1"/>
              </p:cNvSpPr>
              <p:nvPr/>
            </p:nvSpPr>
            <p:spPr bwMode="auto">
              <a:xfrm flipH="1">
                <a:off x="1866" y="2696"/>
                <a:ext cx="288" cy="131"/>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92" name="Rectangle 271"/>
              <p:cNvSpPr>
                <a:spLocks noChangeArrowheads="1"/>
              </p:cNvSpPr>
              <p:nvPr/>
            </p:nvSpPr>
            <p:spPr bwMode="auto">
              <a:xfrm flipH="1">
                <a:off x="1818" y="2632"/>
                <a:ext cx="48" cy="288"/>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93" name="Rectangle 273"/>
              <p:cNvSpPr>
                <a:spLocks noChangeArrowheads="1"/>
              </p:cNvSpPr>
              <p:nvPr/>
            </p:nvSpPr>
            <p:spPr bwMode="auto">
              <a:xfrm flipH="1">
                <a:off x="916" y="2536"/>
                <a:ext cx="896" cy="480"/>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94" name="Rectangle 274"/>
              <p:cNvSpPr>
                <a:spLocks noChangeArrowheads="1"/>
              </p:cNvSpPr>
              <p:nvPr/>
            </p:nvSpPr>
            <p:spPr bwMode="auto">
              <a:xfrm flipH="1">
                <a:off x="951" y="2536"/>
                <a:ext cx="806" cy="131"/>
              </a:xfrm>
              <a:prstGeom prst="rect">
                <a:avLst/>
              </a:prstGeom>
              <a:noFill/>
              <a:ln w="9525">
                <a:solidFill>
                  <a:schemeClr val="tx1"/>
                </a:solidFill>
                <a:miter lim="800000"/>
                <a:headEnd/>
                <a:tailEnd/>
              </a:ln>
            </p:spPr>
            <p:txBody>
              <a:bodyPr wrap="none" anchor="ctr"/>
              <a:lstStyle/>
              <a:p>
                <a:endParaRPr lang="en-US" dirty="0"/>
              </a:p>
            </p:txBody>
          </p:sp>
          <p:sp>
            <p:nvSpPr>
              <p:cNvPr id="95" name="Rectangle 275"/>
              <p:cNvSpPr>
                <a:spLocks noChangeArrowheads="1"/>
              </p:cNvSpPr>
              <p:nvPr/>
            </p:nvSpPr>
            <p:spPr bwMode="auto">
              <a:xfrm flipH="1">
                <a:off x="951" y="2885"/>
                <a:ext cx="806" cy="131"/>
              </a:xfrm>
              <a:prstGeom prst="rect">
                <a:avLst/>
              </a:prstGeom>
              <a:noFill/>
              <a:ln w="9525">
                <a:solidFill>
                  <a:schemeClr val="tx1"/>
                </a:solidFill>
                <a:miter lim="800000"/>
                <a:headEnd/>
                <a:tailEnd/>
              </a:ln>
            </p:spPr>
            <p:txBody>
              <a:bodyPr wrap="none" anchor="ctr"/>
              <a:lstStyle/>
              <a:p>
                <a:endParaRPr lang="en-US" dirty="0"/>
              </a:p>
            </p:txBody>
          </p:sp>
          <p:sp>
            <p:nvSpPr>
              <p:cNvPr id="96" name="Rectangle 276"/>
              <p:cNvSpPr>
                <a:spLocks noChangeArrowheads="1"/>
              </p:cNvSpPr>
              <p:nvPr/>
            </p:nvSpPr>
            <p:spPr bwMode="auto">
              <a:xfrm flipH="1">
                <a:off x="951" y="2711"/>
                <a:ext cx="806" cy="130"/>
              </a:xfrm>
              <a:prstGeom prst="rect">
                <a:avLst/>
              </a:prstGeom>
              <a:noFill/>
              <a:ln w="9525">
                <a:solidFill>
                  <a:schemeClr val="tx1"/>
                </a:solidFill>
                <a:miter lim="800000"/>
                <a:headEnd/>
                <a:tailEnd/>
              </a:ln>
            </p:spPr>
            <p:txBody>
              <a:bodyPr wrap="none" anchor="ctr"/>
              <a:lstStyle/>
              <a:p>
                <a:endParaRPr lang="en-US" dirty="0"/>
              </a:p>
            </p:txBody>
          </p:sp>
          <p:sp>
            <p:nvSpPr>
              <p:cNvPr id="97" name="Text Box 277"/>
              <p:cNvSpPr txBox="1">
                <a:spLocks noChangeArrowheads="1"/>
              </p:cNvSpPr>
              <p:nvPr/>
            </p:nvSpPr>
            <p:spPr bwMode="auto">
              <a:xfrm flipH="1">
                <a:off x="1436" y="2712"/>
                <a:ext cx="231" cy="173"/>
              </a:xfrm>
              <a:prstGeom prst="rect">
                <a:avLst/>
              </a:prstGeom>
              <a:noFill/>
              <a:ln w="9525">
                <a:noFill/>
                <a:miter lim="800000"/>
                <a:headEnd/>
                <a:tailEnd/>
              </a:ln>
            </p:spPr>
            <p:txBody>
              <a:bodyPr rot="10800000">
                <a:spAutoFit/>
              </a:bodyPr>
              <a:lstStyle/>
              <a:p>
                <a:pPr>
                  <a:spcBef>
                    <a:spcPct val="50000"/>
                  </a:spcBef>
                </a:pPr>
                <a:endParaRPr lang="en-US" sz="1200" dirty="0"/>
              </a:p>
            </p:txBody>
          </p:sp>
          <p:sp>
            <p:nvSpPr>
              <p:cNvPr id="98" name="Oval 278"/>
              <p:cNvSpPr>
                <a:spLocks noChangeArrowheads="1"/>
              </p:cNvSpPr>
              <p:nvPr/>
            </p:nvSpPr>
            <p:spPr bwMode="auto">
              <a:xfrm flipH="1">
                <a:off x="1668" y="2580"/>
                <a:ext cx="134" cy="131"/>
              </a:xfrm>
              <a:prstGeom prst="ellipse">
                <a:avLst/>
              </a:prstGeom>
              <a:solidFill>
                <a:srgbClr val="E20177"/>
              </a:solidFill>
              <a:ln w="9525">
                <a:solidFill>
                  <a:schemeClr val="tx1"/>
                </a:solidFill>
                <a:round/>
                <a:headEnd/>
                <a:tailEnd/>
              </a:ln>
            </p:spPr>
            <p:txBody>
              <a:bodyPr wrap="none" anchor="ctr"/>
              <a:lstStyle/>
              <a:p>
                <a:endParaRPr lang="en-US" dirty="0"/>
              </a:p>
            </p:txBody>
          </p:sp>
          <p:sp>
            <p:nvSpPr>
              <p:cNvPr id="99" name="Oval 279"/>
              <p:cNvSpPr>
                <a:spLocks noChangeArrowheads="1"/>
              </p:cNvSpPr>
              <p:nvPr/>
            </p:nvSpPr>
            <p:spPr bwMode="auto">
              <a:xfrm flipH="1">
                <a:off x="906" y="2885"/>
                <a:ext cx="134" cy="131"/>
              </a:xfrm>
              <a:prstGeom prst="ellipse">
                <a:avLst/>
              </a:prstGeom>
              <a:solidFill>
                <a:srgbClr val="E20177"/>
              </a:solidFill>
              <a:ln w="9525">
                <a:solidFill>
                  <a:schemeClr val="tx1"/>
                </a:solidFill>
                <a:round/>
                <a:headEnd/>
                <a:tailEnd/>
              </a:ln>
            </p:spPr>
            <p:txBody>
              <a:bodyPr wrap="none" anchor="ctr"/>
              <a:lstStyle/>
              <a:p>
                <a:endParaRPr lang="en-US" dirty="0"/>
              </a:p>
            </p:txBody>
          </p:sp>
        </p:grpSp>
        <p:grpSp>
          <p:nvGrpSpPr>
            <p:cNvPr id="17" name="Group 282"/>
            <p:cNvGrpSpPr>
              <a:grpSpLocks/>
            </p:cNvGrpSpPr>
            <p:nvPr/>
          </p:nvGrpSpPr>
          <p:grpSpPr bwMode="auto">
            <a:xfrm>
              <a:off x="548640" y="925201"/>
              <a:ext cx="2590800" cy="1143001"/>
              <a:chOff x="336" y="3024"/>
              <a:chExt cx="1632" cy="720"/>
            </a:xfrm>
          </p:grpSpPr>
          <p:sp>
            <p:nvSpPr>
              <p:cNvPr id="86" name="Rectangle 283"/>
              <p:cNvSpPr>
                <a:spLocks noChangeArrowheads="1"/>
              </p:cNvSpPr>
              <p:nvPr/>
            </p:nvSpPr>
            <p:spPr bwMode="auto">
              <a:xfrm flipH="1">
                <a:off x="384" y="3356"/>
                <a:ext cx="1536" cy="5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sp>
            <p:nvSpPr>
              <p:cNvPr id="87" name="Rectangle 284"/>
              <p:cNvSpPr>
                <a:spLocks noChangeArrowheads="1"/>
              </p:cNvSpPr>
              <p:nvPr/>
            </p:nvSpPr>
            <p:spPr bwMode="auto">
              <a:xfrm>
                <a:off x="336" y="3301"/>
                <a:ext cx="48" cy="16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sp>
            <p:nvSpPr>
              <p:cNvPr id="88" name="Oval 285"/>
              <p:cNvSpPr>
                <a:spLocks noChangeArrowheads="1"/>
              </p:cNvSpPr>
              <p:nvPr/>
            </p:nvSpPr>
            <p:spPr bwMode="auto">
              <a:xfrm flipH="1">
                <a:off x="336" y="3412"/>
                <a:ext cx="48" cy="332"/>
              </a:xfrm>
              <a:prstGeom prst="ellipse">
                <a:avLst/>
              </a:prstGeom>
              <a:solidFill>
                <a:schemeClr val="bg1">
                  <a:lumMod val="50000"/>
                </a:schemeClr>
              </a:solidFill>
              <a:ln w="9525">
                <a:solidFill>
                  <a:schemeClr val="tx1"/>
                </a:solidFill>
                <a:round/>
                <a:headEnd/>
                <a:tailEnd/>
              </a:ln>
            </p:spPr>
            <p:txBody>
              <a:bodyPr wrap="none" anchor="ctr"/>
              <a:lstStyle/>
              <a:p>
                <a:endParaRPr lang="en-US" dirty="0"/>
              </a:p>
            </p:txBody>
          </p:sp>
          <p:sp>
            <p:nvSpPr>
              <p:cNvPr id="89" name="Oval 286"/>
              <p:cNvSpPr>
                <a:spLocks noChangeArrowheads="1"/>
              </p:cNvSpPr>
              <p:nvPr/>
            </p:nvSpPr>
            <p:spPr bwMode="auto">
              <a:xfrm flipH="1">
                <a:off x="336" y="3024"/>
                <a:ext cx="48" cy="332"/>
              </a:xfrm>
              <a:prstGeom prst="ellipse">
                <a:avLst/>
              </a:prstGeom>
              <a:solidFill>
                <a:schemeClr val="bg1">
                  <a:lumMod val="50000"/>
                </a:schemeClr>
              </a:solidFill>
              <a:ln w="9525">
                <a:solidFill>
                  <a:schemeClr val="tx1"/>
                </a:solidFill>
                <a:round/>
                <a:headEnd/>
                <a:tailEnd/>
              </a:ln>
            </p:spPr>
            <p:txBody>
              <a:bodyPr wrap="none" anchor="ctr"/>
              <a:lstStyle/>
              <a:p>
                <a:endParaRPr lang="en-US" dirty="0"/>
              </a:p>
            </p:txBody>
          </p:sp>
          <p:sp>
            <p:nvSpPr>
              <p:cNvPr id="90" name="Rectangle 287"/>
              <p:cNvSpPr>
                <a:spLocks noChangeArrowheads="1"/>
              </p:cNvSpPr>
              <p:nvPr/>
            </p:nvSpPr>
            <p:spPr bwMode="auto">
              <a:xfrm flipH="1">
                <a:off x="1920" y="3246"/>
                <a:ext cx="48" cy="276"/>
              </a:xfrm>
              <a:prstGeom prst="rect">
                <a:avLst/>
              </a:prstGeom>
              <a:solidFill>
                <a:schemeClr val="bg1">
                  <a:lumMod val="50000"/>
                </a:schemeClr>
              </a:solidFill>
              <a:ln w="9525">
                <a:solidFill>
                  <a:schemeClr val="tx1"/>
                </a:solidFill>
                <a:miter lim="800000"/>
                <a:headEnd/>
                <a:tailEnd/>
              </a:ln>
            </p:spPr>
            <p:txBody>
              <a:bodyPr wrap="none" anchor="ctr"/>
              <a:lstStyle/>
              <a:p>
                <a:endParaRPr lang="en-US" dirty="0"/>
              </a:p>
            </p:txBody>
          </p:sp>
        </p:grpSp>
        <p:sp>
          <p:nvSpPr>
            <p:cNvPr id="18" name="Text Box 290"/>
            <p:cNvSpPr txBox="1">
              <a:spLocks noChangeArrowheads="1"/>
            </p:cNvSpPr>
            <p:nvPr/>
          </p:nvSpPr>
          <p:spPr bwMode="auto">
            <a:xfrm>
              <a:off x="4397840" y="2641600"/>
              <a:ext cx="1552789" cy="507525"/>
            </a:xfrm>
            <a:prstGeom prst="rect">
              <a:avLst/>
            </a:prstGeom>
            <a:noFill/>
            <a:ln w="9525">
              <a:noFill/>
              <a:miter lim="800000"/>
              <a:headEnd/>
              <a:tailEnd/>
            </a:ln>
          </p:spPr>
          <p:txBody>
            <a:bodyPr wrap="none">
              <a:spAutoFit/>
            </a:bodyPr>
            <a:lstStyle/>
            <a:p>
              <a:r>
                <a:rPr lang="en-GB" sz="1100" b="1" dirty="0">
                  <a:solidFill>
                    <a:srgbClr val="444444"/>
                  </a:solidFill>
                  <a:latin typeface="Arial" pitchFamily="34" charset="0"/>
                  <a:ea typeface="Tahoma" pitchFamily="34" charset="0"/>
                  <a:cs typeface="Arial" pitchFamily="34" charset="0"/>
                </a:rPr>
                <a:t>Main Diesel Engine </a:t>
              </a:r>
            </a:p>
            <a:p>
              <a:r>
                <a:rPr lang="en-GB" sz="1100" b="1" dirty="0" smtClean="0">
                  <a:solidFill>
                    <a:srgbClr val="444444"/>
                  </a:solidFill>
                  <a:latin typeface="Arial" pitchFamily="34" charset="0"/>
                  <a:ea typeface="Tahoma" pitchFamily="34" charset="0"/>
                  <a:cs typeface="Arial" pitchFamily="34" charset="0"/>
                </a:rPr>
                <a:t>7,500kWb</a:t>
              </a:r>
              <a:endParaRPr lang="en-GB" sz="1100" b="1" dirty="0">
                <a:solidFill>
                  <a:srgbClr val="444444"/>
                </a:solidFill>
                <a:latin typeface="Arial" pitchFamily="34" charset="0"/>
                <a:ea typeface="Tahoma" pitchFamily="34" charset="0"/>
                <a:cs typeface="Arial" pitchFamily="34" charset="0"/>
              </a:endParaRPr>
            </a:p>
          </p:txBody>
        </p:sp>
        <p:sp>
          <p:nvSpPr>
            <p:cNvPr id="19" name="Rectangle 299"/>
            <p:cNvSpPr>
              <a:spLocks noChangeArrowheads="1"/>
            </p:cNvSpPr>
            <p:nvPr/>
          </p:nvSpPr>
          <p:spPr bwMode="auto">
            <a:xfrm flipH="1">
              <a:off x="3419475" y="620713"/>
              <a:ext cx="457200" cy="2016125"/>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20" name="Rectangle 300"/>
            <p:cNvSpPr>
              <a:spLocks noChangeArrowheads="1"/>
            </p:cNvSpPr>
            <p:nvPr/>
          </p:nvSpPr>
          <p:spPr bwMode="auto">
            <a:xfrm flipH="1">
              <a:off x="3873500" y="1997075"/>
              <a:ext cx="185738" cy="538163"/>
            </a:xfrm>
            <a:prstGeom prst="rect">
              <a:avLst/>
            </a:prstGeom>
            <a:solidFill>
              <a:srgbClr val="005581"/>
            </a:solidFill>
            <a:ln w="9525">
              <a:solidFill>
                <a:schemeClr val="tx1"/>
              </a:solidFill>
              <a:prstDash val="dash"/>
              <a:miter lim="800000"/>
              <a:headEnd/>
              <a:tailEnd/>
            </a:ln>
          </p:spPr>
          <p:txBody>
            <a:bodyPr wrap="none" anchor="ctr"/>
            <a:lstStyle/>
            <a:p>
              <a:endParaRPr lang="en-US" dirty="0"/>
            </a:p>
          </p:txBody>
        </p:sp>
        <p:sp>
          <p:nvSpPr>
            <p:cNvPr id="21" name="Rectangle 301"/>
            <p:cNvSpPr>
              <a:spLocks noChangeArrowheads="1"/>
            </p:cNvSpPr>
            <p:nvPr/>
          </p:nvSpPr>
          <p:spPr bwMode="auto">
            <a:xfrm flipH="1">
              <a:off x="4064000" y="1722438"/>
              <a:ext cx="76200" cy="1081087"/>
            </a:xfrm>
            <a:prstGeom prst="rect">
              <a:avLst/>
            </a:prstGeom>
            <a:solidFill>
              <a:srgbClr val="005581"/>
            </a:solidFill>
            <a:ln w="9525">
              <a:solidFill>
                <a:schemeClr val="tx1"/>
              </a:solidFill>
              <a:miter lim="800000"/>
              <a:headEnd/>
              <a:tailEnd/>
            </a:ln>
          </p:spPr>
          <p:txBody>
            <a:bodyPr wrap="none" anchor="ctr"/>
            <a:lstStyle/>
            <a:p>
              <a:endParaRPr lang="en-US" dirty="0"/>
            </a:p>
          </p:txBody>
        </p:sp>
        <p:sp>
          <p:nvSpPr>
            <p:cNvPr id="22" name="Line 314"/>
            <p:cNvSpPr>
              <a:spLocks noChangeShapeType="1"/>
            </p:cNvSpPr>
            <p:nvPr/>
          </p:nvSpPr>
          <p:spPr bwMode="auto">
            <a:xfrm>
              <a:off x="436563" y="3267075"/>
              <a:ext cx="5621337" cy="3175"/>
            </a:xfrm>
            <a:prstGeom prst="line">
              <a:avLst/>
            </a:prstGeom>
            <a:noFill/>
            <a:ln w="9525">
              <a:solidFill>
                <a:schemeClr val="tx1"/>
              </a:solidFill>
              <a:prstDash val="dashDot"/>
              <a:round/>
              <a:headEnd/>
              <a:tailEnd/>
            </a:ln>
          </p:spPr>
          <p:txBody>
            <a:bodyPr/>
            <a:lstStyle/>
            <a:p>
              <a:endParaRPr lang="en-GB" dirty="0"/>
            </a:p>
          </p:txBody>
        </p:sp>
        <p:sp>
          <p:nvSpPr>
            <p:cNvPr id="23" name="Text Box 317"/>
            <p:cNvSpPr txBox="1">
              <a:spLocks noChangeArrowheads="1"/>
            </p:cNvSpPr>
            <p:nvPr/>
          </p:nvSpPr>
          <p:spPr bwMode="auto">
            <a:xfrm>
              <a:off x="2379630" y="2378075"/>
              <a:ext cx="779862" cy="308140"/>
            </a:xfrm>
            <a:prstGeom prst="rect">
              <a:avLst/>
            </a:prstGeom>
            <a:noFill/>
            <a:ln w="9525">
              <a:noFill/>
              <a:miter lim="800000"/>
              <a:headEnd/>
              <a:tailEnd/>
            </a:ln>
          </p:spPr>
          <p:txBody>
            <a:bodyPr wrap="none">
              <a:spAutoFit/>
            </a:bodyPr>
            <a:lstStyle/>
            <a:p>
              <a:r>
                <a:rPr lang="en-GB" sz="1100" b="1" dirty="0">
                  <a:solidFill>
                    <a:srgbClr val="E20177"/>
                  </a:solidFill>
                  <a:latin typeface="Arial" pitchFamily="34" charset="0"/>
                  <a:ea typeface="Tahoma" pitchFamily="34" charset="0"/>
                  <a:cs typeface="Arial" pitchFamily="34" charset="0"/>
                </a:rPr>
                <a:t>Gearbox</a:t>
              </a:r>
            </a:p>
          </p:txBody>
        </p:sp>
        <p:grpSp>
          <p:nvGrpSpPr>
            <p:cNvPr id="24" name="Group 199"/>
            <p:cNvGrpSpPr>
              <a:grpSpLocks/>
            </p:cNvGrpSpPr>
            <p:nvPr/>
          </p:nvGrpSpPr>
          <p:grpSpPr bwMode="auto">
            <a:xfrm flipH="1">
              <a:off x="6781800" y="4191000"/>
              <a:ext cx="2133600" cy="762000"/>
              <a:chOff x="912" y="432"/>
              <a:chExt cx="1440" cy="528"/>
            </a:xfrm>
          </p:grpSpPr>
          <p:grpSp>
            <p:nvGrpSpPr>
              <p:cNvPr id="76" name="Group 200"/>
              <p:cNvGrpSpPr>
                <a:grpSpLocks/>
              </p:cNvGrpSpPr>
              <p:nvPr/>
            </p:nvGrpSpPr>
            <p:grpSpPr bwMode="auto">
              <a:xfrm>
                <a:off x="912" y="432"/>
                <a:ext cx="1440" cy="528"/>
                <a:chOff x="912" y="432"/>
                <a:chExt cx="1440" cy="528"/>
              </a:xfrm>
            </p:grpSpPr>
            <p:sp>
              <p:nvSpPr>
                <p:cNvPr id="79" name="Rectangle 201"/>
                <p:cNvSpPr>
                  <a:spLocks noChangeArrowheads="1"/>
                </p:cNvSpPr>
                <p:nvPr/>
              </p:nvSpPr>
              <p:spPr bwMode="auto">
                <a:xfrm>
                  <a:off x="912" y="432"/>
                  <a:ext cx="960" cy="528"/>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80" name="Rectangle 202"/>
                <p:cNvSpPr>
                  <a:spLocks noChangeArrowheads="1"/>
                </p:cNvSpPr>
                <p:nvPr/>
              </p:nvSpPr>
              <p:spPr bwMode="auto">
                <a:xfrm>
                  <a:off x="1920" y="528"/>
                  <a:ext cx="432" cy="336"/>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81" name="Rectangle 203"/>
                <p:cNvSpPr>
                  <a:spLocks noChangeArrowheads="1"/>
                </p:cNvSpPr>
                <p:nvPr/>
              </p:nvSpPr>
              <p:spPr bwMode="auto">
                <a:xfrm>
                  <a:off x="960" y="432"/>
                  <a:ext cx="864" cy="144"/>
                </a:xfrm>
                <a:prstGeom prst="rect">
                  <a:avLst/>
                </a:prstGeom>
                <a:noFill/>
                <a:ln w="9525">
                  <a:solidFill>
                    <a:schemeClr val="tx1"/>
                  </a:solidFill>
                  <a:miter lim="800000"/>
                  <a:headEnd/>
                  <a:tailEnd/>
                </a:ln>
              </p:spPr>
              <p:txBody>
                <a:bodyPr wrap="none" anchor="ctr"/>
                <a:lstStyle/>
                <a:p>
                  <a:endParaRPr lang="en-US" dirty="0"/>
                </a:p>
              </p:txBody>
            </p:sp>
            <p:sp>
              <p:nvSpPr>
                <p:cNvPr id="82" name="Rectangle 204"/>
                <p:cNvSpPr>
                  <a:spLocks noChangeArrowheads="1"/>
                </p:cNvSpPr>
                <p:nvPr/>
              </p:nvSpPr>
              <p:spPr bwMode="auto">
                <a:xfrm>
                  <a:off x="960" y="816"/>
                  <a:ext cx="864" cy="144"/>
                </a:xfrm>
                <a:prstGeom prst="rect">
                  <a:avLst/>
                </a:prstGeom>
                <a:noFill/>
                <a:ln w="9525">
                  <a:solidFill>
                    <a:schemeClr val="tx1"/>
                  </a:solidFill>
                  <a:miter lim="800000"/>
                  <a:headEnd/>
                  <a:tailEnd/>
                </a:ln>
              </p:spPr>
              <p:txBody>
                <a:bodyPr wrap="none" anchor="ctr"/>
                <a:lstStyle/>
                <a:p>
                  <a:endParaRPr lang="en-US" dirty="0"/>
                </a:p>
              </p:txBody>
            </p:sp>
            <p:sp>
              <p:nvSpPr>
                <p:cNvPr id="83" name="Rectangle 205"/>
                <p:cNvSpPr>
                  <a:spLocks noChangeArrowheads="1"/>
                </p:cNvSpPr>
                <p:nvPr/>
              </p:nvSpPr>
              <p:spPr bwMode="auto">
                <a:xfrm>
                  <a:off x="960" y="624"/>
                  <a:ext cx="864" cy="144"/>
                </a:xfrm>
                <a:prstGeom prst="rect">
                  <a:avLst/>
                </a:prstGeom>
                <a:noFill/>
                <a:ln w="9525">
                  <a:solidFill>
                    <a:schemeClr val="tx1"/>
                  </a:solidFill>
                  <a:miter lim="800000"/>
                  <a:headEnd/>
                  <a:tailEnd/>
                </a:ln>
              </p:spPr>
              <p:txBody>
                <a:bodyPr wrap="none" anchor="ctr"/>
                <a:lstStyle/>
                <a:p>
                  <a:endParaRPr lang="en-US" dirty="0"/>
                </a:p>
              </p:txBody>
            </p:sp>
            <p:sp>
              <p:nvSpPr>
                <p:cNvPr id="84" name="Text Box 206"/>
                <p:cNvSpPr txBox="1">
                  <a:spLocks noChangeArrowheads="1"/>
                </p:cNvSpPr>
                <p:nvPr/>
              </p:nvSpPr>
              <p:spPr bwMode="auto">
                <a:xfrm>
                  <a:off x="1056" y="625"/>
                  <a:ext cx="768" cy="190"/>
                </a:xfrm>
                <a:prstGeom prst="rect">
                  <a:avLst/>
                </a:prstGeom>
                <a:noFill/>
                <a:ln w="9525">
                  <a:noFill/>
                  <a:miter lim="800000"/>
                  <a:headEnd/>
                  <a:tailEnd/>
                </a:ln>
              </p:spPr>
              <p:txBody>
                <a:bodyPr>
                  <a:spAutoFit/>
                </a:bodyPr>
                <a:lstStyle/>
                <a:p>
                  <a:pPr>
                    <a:spcBef>
                      <a:spcPct val="50000"/>
                    </a:spcBef>
                  </a:pPr>
                  <a:endParaRPr lang="en-US" sz="1200" dirty="0"/>
                </a:p>
              </p:txBody>
            </p:sp>
            <p:sp>
              <p:nvSpPr>
                <p:cNvPr id="85" name="Text Box 207"/>
                <p:cNvSpPr txBox="1">
                  <a:spLocks noChangeArrowheads="1"/>
                </p:cNvSpPr>
                <p:nvPr/>
              </p:nvSpPr>
              <p:spPr bwMode="auto">
                <a:xfrm>
                  <a:off x="913" y="625"/>
                  <a:ext cx="432" cy="190"/>
                </a:xfrm>
                <a:prstGeom prst="rect">
                  <a:avLst/>
                </a:prstGeom>
                <a:noFill/>
                <a:ln w="9525">
                  <a:noFill/>
                  <a:miter lim="800000"/>
                  <a:headEnd/>
                  <a:tailEnd/>
                </a:ln>
              </p:spPr>
              <p:txBody>
                <a:bodyPr>
                  <a:spAutoFit/>
                </a:bodyPr>
                <a:lstStyle/>
                <a:p>
                  <a:pPr>
                    <a:spcBef>
                      <a:spcPct val="50000"/>
                    </a:spcBef>
                  </a:pPr>
                  <a:endParaRPr lang="en-US" sz="1200" dirty="0"/>
                </a:p>
              </p:txBody>
            </p:sp>
          </p:grpSp>
          <p:sp>
            <p:nvSpPr>
              <p:cNvPr id="77" name="Oval 208"/>
              <p:cNvSpPr>
                <a:spLocks noChangeArrowheads="1"/>
              </p:cNvSpPr>
              <p:nvPr/>
            </p:nvSpPr>
            <p:spPr bwMode="auto">
              <a:xfrm>
                <a:off x="912" y="480"/>
                <a:ext cx="144" cy="144"/>
              </a:xfrm>
              <a:prstGeom prst="ellipse">
                <a:avLst/>
              </a:prstGeom>
              <a:solidFill>
                <a:srgbClr val="E20177"/>
              </a:solidFill>
              <a:ln w="9525">
                <a:solidFill>
                  <a:schemeClr val="tx1"/>
                </a:solidFill>
                <a:round/>
                <a:headEnd/>
                <a:tailEnd/>
              </a:ln>
            </p:spPr>
            <p:txBody>
              <a:bodyPr wrap="none" anchor="ctr"/>
              <a:lstStyle/>
              <a:p>
                <a:endParaRPr lang="en-US" dirty="0"/>
              </a:p>
            </p:txBody>
          </p:sp>
          <p:sp>
            <p:nvSpPr>
              <p:cNvPr id="78" name="Oval 209"/>
              <p:cNvSpPr>
                <a:spLocks noChangeArrowheads="1"/>
              </p:cNvSpPr>
              <p:nvPr/>
            </p:nvSpPr>
            <p:spPr bwMode="auto">
              <a:xfrm>
                <a:off x="1728" y="816"/>
                <a:ext cx="144" cy="144"/>
              </a:xfrm>
              <a:prstGeom prst="ellipse">
                <a:avLst/>
              </a:prstGeom>
              <a:solidFill>
                <a:srgbClr val="E20177"/>
              </a:solidFill>
              <a:ln w="9525">
                <a:solidFill>
                  <a:schemeClr val="tx1"/>
                </a:solidFill>
                <a:round/>
                <a:headEnd/>
                <a:tailEnd/>
              </a:ln>
            </p:spPr>
            <p:txBody>
              <a:bodyPr wrap="none" anchor="ctr"/>
              <a:lstStyle/>
              <a:p>
                <a:endParaRPr lang="en-US" dirty="0"/>
              </a:p>
            </p:txBody>
          </p:sp>
        </p:grpSp>
        <p:grpSp>
          <p:nvGrpSpPr>
            <p:cNvPr id="25" name="Group 210"/>
            <p:cNvGrpSpPr>
              <a:grpSpLocks/>
            </p:cNvGrpSpPr>
            <p:nvPr/>
          </p:nvGrpSpPr>
          <p:grpSpPr bwMode="auto">
            <a:xfrm flipH="1">
              <a:off x="6781800" y="1219200"/>
              <a:ext cx="2133600" cy="762000"/>
              <a:chOff x="912" y="432"/>
              <a:chExt cx="1440" cy="528"/>
            </a:xfrm>
          </p:grpSpPr>
          <p:grpSp>
            <p:nvGrpSpPr>
              <p:cNvPr id="66" name="Group 211"/>
              <p:cNvGrpSpPr>
                <a:grpSpLocks/>
              </p:cNvGrpSpPr>
              <p:nvPr/>
            </p:nvGrpSpPr>
            <p:grpSpPr bwMode="auto">
              <a:xfrm>
                <a:off x="912" y="432"/>
                <a:ext cx="1440" cy="528"/>
                <a:chOff x="912" y="432"/>
                <a:chExt cx="1440" cy="528"/>
              </a:xfrm>
            </p:grpSpPr>
            <p:sp>
              <p:nvSpPr>
                <p:cNvPr id="69" name="Rectangle 212"/>
                <p:cNvSpPr>
                  <a:spLocks noChangeArrowheads="1"/>
                </p:cNvSpPr>
                <p:nvPr/>
              </p:nvSpPr>
              <p:spPr bwMode="auto">
                <a:xfrm>
                  <a:off x="912" y="432"/>
                  <a:ext cx="960" cy="528"/>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70" name="Rectangle 213"/>
                <p:cNvSpPr>
                  <a:spLocks noChangeArrowheads="1"/>
                </p:cNvSpPr>
                <p:nvPr/>
              </p:nvSpPr>
              <p:spPr bwMode="auto">
                <a:xfrm>
                  <a:off x="1920" y="528"/>
                  <a:ext cx="432" cy="336"/>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71" name="Rectangle 214"/>
                <p:cNvSpPr>
                  <a:spLocks noChangeArrowheads="1"/>
                </p:cNvSpPr>
                <p:nvPr/>
              </p:nvSpPr>
              <p:spPr bwMode="auto">
                <a:xfrm>
                  <a:off x="960" y="432"/>
                  <a:ext cx="864" cy="144"/>
                </a:xfrm>
                <a:prstGeom prst="rect">
                  <a:avLst/>
                </a:prstGeom>
                <a:noFill/>
                <a:ln w="9525">
                  <a:solidFill>
                    <a:schemeClr val="tx1"/>
                  </a:solidFill>
                  <a:miter lim="800000"/>
                  <a:headEnd/>
                  <a:tailEnd/>
                </a:ln>
              </p:spPr>
              <p:txBody>
                <a:bodyPr wrap="none" anchor="ctr"/>
                <a:lstStyle/>
                <a:p>
                  <a:endParaRPr lang="en-US" dirty="0"/>
                </a:p>
              </p:txBody>
            </p:sp>
            <p:sp>
              <p:nvSpPr>
                <p:cNvPr id="72" name="Rectangle 215"/>
                <p:cNvSpPr>
                  <a:spLocks noChangeArrowheads="1"/>
                </p:cNvSpPr>
                <p:nvPr/>
              </p:nvSpPr>
              <p:spPr bwMode="auto">
                <a:xfrm>
                  <a:off x="960" y="816"/>
                  <a:ext cx="864" cy="144"/>
                </a:xfrm>
                <a:prstGeom prst="rect">
                  <a:avLst/>
                </a:prstGeom>
                <a:noFill/>
                <a:ln w="9525">
                  <a:solidFill>
                    <a:schemeClr val="tx1"/>
                  </a:solidFill>
                  <a:miter lim="800000"/>
                  <a:headEnd/>
                  <a:tailEnd/>
                </a:ln>
              </p:spPr>
              <p:txBody>
                <a:bodyPr wrap="none" anchor="ctr"/>
                <a:lstStyle/>
                <a:p>
                  <a:endParaRPr lang="en-US" dirty="0"/>
                </a:p>
              </p:txBody>
            </p:sp>
            <p:sp>
              <p:nvSpPr>
                <p:cNvPr id="73" name="Rectangle 216"/>
                <p:cNvSpPr>
                  <a:spLocks noChangeArrowheads="1"/>
                </p:cNvSpPr>
                <p:nvPr/>
              </p:nvSpPr>
              <p:spPr bwMode="auto">
                <a:xfrm>
                  <a:off x="960" y="624"/>
                  <a:ext cx="864" cy="144"/>
                </a:xfrm>
                <a:prstGeom prst="rect">
                  <a:avLst/>
                </a:prstGeom>
                <a:noFill/>
                <a:ln w="9525">
                  <a:solidFill>
                    <a:schemeClr val="tx1"/>
                  </a:solidFill>
                  <a:miter lim="800000"/>
                  <a:headEnd/>
                  <a:tailEnd/>
                </a:ln>
              </p:spPr>
              <p:txBody>
                <a:bodyPr wrap="none" anchor="ctr"/>
                <a:lstStyle/>
                <a:p>
                  <a:endParaRPr lang="en-US" dirty="0"/>
                </a:p>
              </p:txBody>
            </p:sp>
            <p:sp>
              <p:nvSpPr>
                <p:cNvPr id="74" name="Text Box 217"/>
                <p:cNvSpPr txBox="1">
                  <a:spLocks noChangeArrowheads="1"/>
                </p:cNvSpPr>
                <p:nvPr/>
              </p:nvSpPr>
              <p:spPr bwMode="auto">
                <a:xfrm>
                  <a:off x="1056" y="625"/>
                  <a:ext cx="768" cy="190"/>
                </a:xfrm>
                <a:prstGeom prst="rect">
                  <a:avLst/>
                </a:prstGeom>
                <a:noFill/>
                <a:ln w="9525">
                  <a:noFill/>
                  <a:miter lim="800000"/>
                  <a:headEnd/>
                  <a:tailEnd/>
                </a:ln>
              </p:spPr>
              <p:txBody>
                <a:bodyPr>
                  <a:spAutoFit/>
                </a:bodyPr>
                <a:lstStyle/>
                <a:p>
                  <a:pPr>
                    <a:spcBef>
                      <a:spcPct val="50000"/>
                    </a:spcBef>
                  </a:pPr>
                  <a:endParaRPr lang="en-US" sz="1200" dirty="0"/>
                </a:p>
              </p:txBody>
            </p:sp>
            <p:sp>
              <p:nvSpPr>
                <p:cNvPr id="75" name="Text Box 218"/>
                <p:cNvSpPr txBox="1">
                  <a:spLocks noChangeArrowheads="1"/>
                </p:cNvSpPr>
                <p:nvPr/>
              </p:nvSpPr>
              <p:spPr bwMode="auto">
                <a:xfrm>
                  <a:off x="913" y="625"/>
                  <a:ext cx="432" cy="190"/>
                </a:xfrm>
                <a:prstGeom prst="rect">
                  <a:avLst/>
                </a:prstGeom>
                <a:noFill/>
                <a:ln w="9525">
                  <a:noFill/>
                  <a:miter lim="800000"/>
                  <a:headEnd/>
                  <a:tailEnd/>
                </a:ln>
              </p:spPr>
              <p:txBody>
                <a:bodyPr>
                  <a:spAutoFit/>
                </a:bodyPr>
                <a:lstStyle/>
                <a:p>
                  <a:pPr>
                    <a:spcBef>
                      <a:spcPct val="50000"/>
                    </a:spcBef>
                  </a:pPr>
                  <a:endParaRPr lang="en-US" sz="1200" dirty="0"/>
                </a:p>
              </p:txBody>
            </p:sp>
          </p:grpSp>
          <p:sp>
            <p:nvSpPr>
              <p:cNvPr id="67" name="Oval 219"/>
              <p:cNvSpPr>
                <a:spLocks noChangeArrowheads="1"/>
              </p:cNvSpPr>
              <p:nvPr/>
            </p:nvSpPr>
            <p:spPr bwMode="auto">
              <a:xfrm>
                <a:off x="912" y="480"/>
                <a:ext cx="144" cy="144"/>
              </a:xfrm>
              <a:prstGeom prst="ellipse">
                <a:avLst/>
              </a:prstGeom>
              <a:solidFill>
                <a:srgbClr val="E20177"/>
              </a:solidFill>
              <a:ln w="9525">
                <a:solidFill>
                  <a:schemeClr val="tx1"/>
                </a:solidFill>
                <a:round/>
                <a:headEnd/>
                <a:tailEnd/>
              </a:ln>
            </p:spPr>
            <p:txBody>
              <a:bodyPr wrap="none" anchor="ctr"/>
              <a:lstStyle/>
              <a:p>
                <a:endParaRPr lang="en-US" dirty="0"/>
              </a:p>
            </p:txBody>
          </p:sp>
          <p:sp>
            <p:nvSpPr>
              <p:cNvPr id="68" name="Oval 220"/>
              <p:cNvSpPr>
                <a:spLocks noChangeArrowheads="1"/>
              </p:cNvSpPr>
              <p:nvPr/>
            </p:nvSpPr>
            <p:spPr bwMode="auto">
              <a:xfrm>
                <a:off x="1728" y="816"/>
                <a:ext cx="144" cy="144"/>
              </a:xfrm>
              <a:prstGeom prst="ellipse">
                <a:avLst/>
              </a:prstGeom>
              <a:solidFill>
                <a:srgbClr val="E20177"/>
              </a:solidFill>
              <a:ln w="9525">
                <a:solidFill>
                  <a:schemeClr val="tx1"/>
                </a:solidFill>
                <a:round/>
                <a:headEnd/>
                <a:tailEnd/>
              </a:ln>
            </p:spPr>
            <p:txBody>
              <a:bodyPr wrap="none" anchor="ctr"/>
              <a:lstStyle/>
              <a:p>
                <a:endParaRPr lang="en-US" dirty="0"/>
              </a:p>
            </p:txBody>
          </p:sp>
        </p:grpSp>
        <p:sp>
          <p:nvSpPr>
            <p:cNvPr id="26" name="Text Box 293"/>
            <p:cNvSpPr txBox="1">
              <a:spLocks noChangeArrowheads="1"/>
            </p:cNvSpPr>
            <p:nvPr/>
          </p:nvSpPr>
          <p:spPr bwMode="auto">
            <a:xfrm>
              <a:off x="6734493" y="2004894"/>
              <a:ext cx="1539345" cy="308140"/>
            </a:xfrm>
            <a:prstGeom prst="rect">
              <a:avLst/>
            </a:prstGeom>
            <a:noFill/>
            <a:ln w="9525">
              <a:noFill/>
              <a:miter lim="800000"/>
              <a:headEnd/>
              <a:tailEnd/>
            </a:ln>
          </p:spPr>
          <p:txBody>
            <a:bodyPr wrap="square">
              <a:spAutoFit/>
            </a:bodyPr>
            <a:lstStyle/>
            <a:p>
              <a:pPr>
                <a:spcBef>
                  <a:spcPct val="50000"/>
                </a:spcBef>
              </a:pPr>
              <a:r>
                <a:rPr lang="en-GB" sz="1100" b="1" dirty="0" smtClean="0">
                  <a:solidFill>
                    <a:srgbClr val="444444"/>
                  </a:solidFill>
                  <a:latin typeface="Arial" pitchFamily="34" charset="0"/>
                  <a:ea typeface="Tahoma" pitchFamily="34" charset="0"/>
                  <a:cs typeface="Arial" pitchFamily="34" charset="0"/>
                </a:rPr>
                <a:t>3,170kWe</a:t>
              </a:r>
              <a:r>
                <a:rPr lang="en-GB" sz="1100" b="1" dirty="0" smtClean="0">
                  <a:solidFill>
                    <a:srgbClr val="444444"/>
                  </a:solidFill>
                  <a:latin typeface="Arial" pitchFamily="34" charset="0"/>
                  <a:cs typeface="Arial" pitchFamily="34" charset="0"/>
                </a:rPr>
                <a:t> </a:t>
              </a:r>
              <a:r>
                <a:rPr lang="en-GB" sz="1100" b="1" dirty="0">
                  <a:solidFill>
                    <a:srgbClr val="444444"/>
                  </a:solidFill>
                  <a:latin typeface="Arial" pitchFamily="34" charset="0"/>
                  <a:ea typeface="Tahoma" pitchFamily="34" charset="0"/>
                  <a:cs typeface="Arial" pitchFamily="34" charset="0"/>
                </a:rPr>
                <a:t>Genset</a:t>
              </a:r>
            </a:p>
          </p:txBody>
        </p:sp>
        <p:sp>
          <p:nvSpPr>
            <p:cNvPr id="27" name="Rectangle 319"/>
            <p:cNvSpPr>
              <a:spLocks noChangeArrowheads="1"/>
            </p:cNvSpPr>
            <p:nvPr/>
          </p:nvSpPr>
          <p:spPr bwMode="auto">
            <a:xfrm>
              <a:off x="7419975" y="4533900"/>
              <a:ext cx="69850" cy="103188"/>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28" name="Rectangle 322"/>
            <p:cNvSpPr>
              <a:spLocks noChangeArrowheads="1"/>
            </p:cNvSpPr>
            <p:nvPr/>
          </p:nvSpPr>
          <p:spPr bwMode="auto">
            <a:xfrm>
              <a:off x="7421563" y="1549400"/>
              <a:ext cx="68262" cy="98425"/>
            </a:xfrm>
            <a:prstGeom prst="rect">
              <a:avLst/>
            </a:prstGeom>
            <a:solidFill>
              <a:srgbClr val="1ABDC9"/>
            </a:solidFill>
            <a:ln w="9525">
              <a:solidFill>
                <a:schemeClr val="tx1"/>
              </a:solidFill>
              <a:miter lim="800000"/>
              <a:headEnd/>
              <a:tailEnd/>
            </a:ln>
          </p:spPr>
          <p:txBody>
            <a:bodyPr wrap="none" anchor="ctr"/>
            <a:lstStyle/>
            <a:p>
              <a:endParaRPr lang="en-US" dirty="0"/>
            </a:p>
          </p:txBody>
        </p:sp>
        <p:grpSp>
          <p:nvGrpSpPr>
            <p:cNvPr id="29" name="Group 333"/>
            <p:cNvGrpSpPr>
              <a:grpSpLocks/>
            </p:cNvGrpSpPr>
            <p:nvPr/>
          </p:nvGrpSpPr>
          <p:grpSpPr bwMode="auto">
            <a:xfrm>
              <a:off x="3879851" y="1063625"/>
              <a:ext cx="2395539" cy="333375"/>
              <a:chOff x="2444" y="670"/>
              <a:chExt cx="1634" cy="210"/>
            </a:xfrm>
          </p:grpSpPr>
          <p:grpSp>
            <p:nvGrpSpPr>
              <p:cNvPr id="61" name="Group 332"/>
              <p:cNvGrpSpPr>
                <a:grpSpLocks/>
              </p:cNvGrpSpPr>
              <p:nvPr/>
            </p:nvGrpSpPr>
            <p:grpSpPr bwMode="auto">
              <a:xfrm>
                <a:off x="2444" y="670"/>
                <a:ext cx="742" cy="210"/>
                <a:chOff x="2444" y="670"/>
                <a:chExt cx="742" cy="210"/>
              </a:xfrm>
            </p:grpSpPr>
            <p:sp>
              <p:nvSpPr>
                <p:cNvPr id="63" name="Rectangle 327"/>
                <p:cNvSpPr>
                  <a:spLocks noChangeArrowheads="1"/>
                </p:cNvSpPr>
                <p:nvPr/>
              </p:nvSpPr>
              <p:spPr bwMode="auto">
                <a:xfrm>
                  <a:off x="2784" y="670"/>
                  <a:ext cx="402" cy="210"/>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64" name="Rectangle 328"/>
                <p:cNvSpPr>
                  <a:spLocks noChangeArrowheads="1"/>
                </p:cNvSpPr>
                <p:nvPr/>
              </p:nvSpPr>
              <p:spPr bwMode="auto">
                <a:xfrm>
                  <a:off x="2584" y="740"/>
                  <a:ext cx="201" cy="68"/>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65" name="Rectangle 329"/>
                <p:cNvSpPr>
                  <a:spLocks noChangeArrowheads="1"/>
                </p:cNvSpPr>
                <p:nvPr/>
              </p:nvSpPr>
              <p:spPr bwMode="auto">
                <a:xfrm flipH="1">
                  <a:off x="2444" y="674"/>
                  <a:ext cx="144" cy="197"/>
                </a:xfrm>
                <a:prstGeom prst="rect">
                  <a:avLst/>
                </a:prstGeom>
                <a:solidFill>
                  <a:srgbClr val="1ABDC9"/>
                </a:solidFill>
                <a:ln w="9525">
                  <a:solidFill>
                    <a:schemeClr val="tx1"/>
                  </a:solidFill>
                  <a:miter lim="800000"/>
                  <a:headEnd/>
                  <a:tailEnd/>
                </a:ln>
              </p:spPr>
              <p:txBody>
                <a:bodyPr wrap="none" anchor="ctr"/>
                <a:lstStyle/>
                <a:p>
                  <a:endParaRPr lang="en-US" dirty="0"/>
                </a:p>
              </p:txBody>
            </p:sp>
          </p:grpSp>
          <p:sp>
            <p:nvSpPr>
              <p:cNvPr id="62" name="Line 330"/>
              <p:cNvSpPr>
                <a:spLocks noChangeShapeType="1"/>
              </p:cNvSpPr>
              <p:nvPr/>
            </p:nvSpPr>
            <p:spPr bwMode="auto">
              <a:xfrm flipV="1">
                <a:off x="3186" y="766"/>
                <a:ext cx="892" cy="0"/>
              </a:xfrm>
              <a:prstGeom prst="line">
                <a:avLst/>
              </a:prstGeom>
              <a:noFill/>
              <a:ln w="9525">
                <a:solidFill>
                  <a:schemeClr val="accent1"/>
                </a:solidFill>
                <a:round/>
                <a:headEnd/>
                <a:tailEnd/>
              </a:ln>
            </p:spPr>
            <p:txBody>
              <a:bodyPr/>
              <a:lstStyle/>
              <a:p>
                <a:endParaRPr lang="en-GB" dirty="0"/>
              </a:p>
            </p:txBody>
          </p:sp>
        </p:grpSp>
        <p:sp>
          <p:nvSpPr>
            <p:cNvPr id="30" name="Text Box 341"/>
            <p:cNvSpPr txBox="1">
              <a:spLocks noChangeArrowheads="1"/>
            </p:cNvSpPr>
            <p:nvPr/>
          </p:nvSpPr>
          <p:spPr bwMode="auto">
            <a:xfrm>
              <a:off x="6858475" y="5075042"/>
              <a:ext cx="1411288" cy="308141"/>
            </a:xfrm>
            <a:prstGeom prst="rect">
              <a:avLst/>
            </a:prstGeom>
            <a:noFill/>
            <a:ln w="9525">
              <a:noFill/>
              <a:miter lim="800000"/>
              <a:headEnd/>
              <a:tailEnd/>
            </a:ln>
          </p:spPr>
          <p:txBody>
            <a:bodyPr>
              <a:spAutoFit/>
            </a:bodyPr>
            <a:lstStyle/>
            <a:p>
              <a:pPr>
                <a:spcBef>
                  <a:spcPct val="50000"/>
                </a:spcBef>
              </a:pPr>
              <a:r>
                <a:rPr lang="en-GB" sz="1100" b="1" dirty="0" smtClean="0">
                  <a:solidFill>
                    <a:srgbClr val="444444"/>
                  </a:solidFill>
                  <a:latin typeface="Arial" pitchFamily="34" charset="0"/>
                  <a:ea typeface="Tahoma" pitchFamily="34" charset="0"/>
                  <a:cs typeface="Arial" pitchFamily="34" charset="0"/>
                </a:rPr>
                <a:t>3,170kWe </a:t>
              </a:r>
              <a:r>
                <a:rPr lang="en-GB" sz="1100" b="1" dirty="0">
                  <a:solidFill>
                    <a:srgbClr val="444444"/>
                  </a:solidFill>
                  <a:latin typeface="Arial" pitchFamily="34" charset="0"/>
                  <a:ea typeface="Tahoma" pitchFamily="34" charset="0"/>
                  <a:cs typeface="Arial" pitchFamily="34" charset="0"/>
                </a:rPr>
                <a:t>Genset</a:t>
              </a:r>
            </a:p>
          </p:txBody>
        </p:sp>
        <p:grpSp>
          <p:nvGrpSpPr>
            <p:cNvPr id="31" name="Group 333"/>
            <p:cNvGrpSpPr>
              <a:grpSpLocks/>
            </p:cNvGrpSpPr>
            <p:nvPr/>
          </p:nvGrpSpPr>
          <p:grpSpPr bwMode="auto">
            <a:xfrm>
              <a:off x="3873502" y="5175250"/>
              <a:ext cx="2401888" cy="333375"/>
              <a:chOff x="2444" y="670"/>
              <a:chExt cx="1634" cy="210"/>
            </a:xfrm>
          </p:grpSpPr>
          <p:grpSp>
            <p:nvGrpSpPr>
              <p:cNvPr id="56" name="Group 332"/>
              <p:cNvGrpSpPr>
                <a:grpSpLocks/>
              </p:cNvGrpSpPr>
              <p:nvPr/>
            </p:nvGrpSpPr>
            <p:grpSpPr bwMode="auto">
              <a:xfrm>
                <a:off x="2444" y="670"/>
                <a:ext cx="742" cy="210"/>
                <a:chOff x="2444" y="670"/>
                <a:chExt cx="742" cy="210"/>
              </a:xfrm>
            </p:grpSpPr>
            <p:sp>
              <p:nvSpPr>
                <p:cNvPr id="58" name="Rectangle 327"/>
                <p:cNvSpPr>
                  <a:spLocks noChangeArrowheads="1"/>
                </p:cNvSpPr>
                <p:nvPr/>
              </p:nvSpPr>
              <p:spPr bwMode="auto">
                <a:xfrm>
                  <a:off x="2784" y="670"/>
                  <a:ext cx="402" cy="210"/>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59" name="Rectangle 328"/>
                <p:cNvSpPr>
                  <a:spLocks noChangeArrowheads="1"/>
                </p:cNvSpPr>
                <p:nvPr/>
              </p:nvSpPr>
              <p:spPr bwMode="auto">
                <a:xfrm>
                  <a:off x="2584" y="740"/>
                  <a:ext cx="201" cy="68"/>
                </a:xfrm>
                <a:prstGeom prst="rect">
                  <a:avLst/>
                </a:prstGeom>
                <a:solidFill>
                  <a:srgbClr val="1ABDC9"/>
                </a:solidFill>
                <a:ln w="9525">
                  <a:solidFill>
                    <a:schemeClr val="tx1"/>
                  </a:solidFill>
                  <a:miter lim="800000"/>
                  <a:headEnd/>
                  <a:tailEnd/>
                </a:ln>
              </p:spPr>
              <p:txBody>
                <a:bodyPr wrap="none" anchor="ctr"/>
                <a:lstStyle/>
                <a:p>
                  <a:endParaRPr lang="en-US" dirty="0"/>
                </a:p>
              </p:txBody>
            </p:sp>
            <p:sp>
              <p:nvSpPr>
                <p:cNvPr id="60" name="Rectangle 329"/>
                <p:cNvSpPr>
                  <a:spLocks noChangeArrowheads="1"/>
                </p:cNvSpPr>
                <p:nvPr/>
              </p:nvSpPr>
              <p:spPr bwMode="auto">
                <a:xfrm flipH="1">
                  <a:off x="2444" y="674"/>
                  <a:ext cx="144" cy="197"/>
                </a:xfrm>
                <a:prstGeom prst="rect">
                  <a:avLst/>
                </a:prstGeom>
                <a:solidFill>
                  <a:srgbClr val="1ABDC9"/>
                </a:solidFill>
                <a:ln w="9525">
                  <a:solidFill>
                    <a:schemeClr val="tx1"/>
                  </a:solidFill>
                  <a:miter lim="800000"/>
                  <a:headEnd/>
                  <a:tailEnd/>
                </a:ln>
              </p:spPr>
              <p:txBody>
                <a:bodyPr wrap="none" anchor="ctr"/>
                <a:lstStyle/>
                <a:p>
                  <a:endParaRPr lang="en-US" dirty="0"/>
                </a:p>
              </p:txBody>
            </p:sp>
          </p:grpSp>
          <p:sp>
            <p:nvSpPr>
              <p:cNvPr id="57" name="Line 330"/>
              <p:cNvSpPr>
                <a:spLocks noChangeShapeType="1"/>
              </p:cNvSpPr>
              <p:nvPr/>
            </p:nvSpPr>
            <p:spPr bwMode="auto">
              <a:xfrm flipV="1">
                <a:off x="3186" y="766"/>
                <a:ext cx="892" cy="0"/>
              </a:xfrm>
              <a:prstGeom prst="line">
                <a:avLst/>
              </a:prstGeom>
              <a:noFill/>
              <a:ln w="9525">
                <a:solidFill>
                  <a:schemeClr val="accent1"/>
                </a:solidFill>
                <a:round/>
                <a:headEnd/>
                <a:tailEnd/>
              </a:ln>
            </p:spPr>
            <p:txBody>
              <a:bodyPr/>
              <a:lstStyle/>
              <a:p>
                <a:endParaRPr lang="en-GB" dirty="0"/>
              </a:p>
            </p:txBody>
          </p:sp>
        </p:grpSp>
        <p:sp>
          <p:nvSpPr>
            <p:cNvPr id="32" name="Rectangle 14"/>
            <p:cNvSpPr>
              <a:spLocks noChangeArrowheads="1"/>
            </p:cNvSpPr>
            <p:nvPr/>
          </p:nvSpPr>
          <p:spPr bwMode="auto">
            <a:xfrm>
              <a:off x="6284913" y="923925"/>
              <a:ext cx="123825" cy="1249363"/>
            </a:xfrm>
            <a:prstGeom prst="rect">
              <a:avLst/>
            </a:prstGeom>
            <a:solidFill>
              <a:srgbClr val="99CCFF"/>
            </a:solidFill>
            <a:ln w="9525">
              <a:solidFill>
                <a:schemeClr val="tx1"/>
              </a:solidFill>
              <a:miter lim="800000"/>
              <a:headEnd/>
              <a:tailEnd/>
            </a:ln>
          </p:spPr>
          <p:txBody>
            <a:bodyPr wrap="none" anchor="ctr"/>
            <a:lstStyle/>
            <a:p>
              <a:endParaRPr lang="en-US" dirty="0"/>
            </a:p>
          </p:txBody>
        </p:sp>
        <p:sp>
          <p:nvSpPr>
            <p:cNvPr id="33" name="Text Box 331"/>
            <p:cNvSpPr txBox="1">
              <a:spLocks noChangeArrowheads="1"/>
            </p:cNvSpPr>
            <p:nvPr/>
          </p:nvSpPr>
          <p:spPr bwMode="auto">
            <a:xfrm>
              <a:off x="4026218" y="5508965"/>
              <a:ext cx="2482533" cy="706910"/>
            </a:xfrm>
            <a:prstGeom prst="rect">
              <a:avLst/>
            </a:prstGeom>
            <a:noFill/>
            <a:ln w="9525">
              <a:noFill/>
              <a:miter lim="800000"/>
              <a:headEnd/>
              <a:tailEnd/>
            </a:ln>
          </p:spPr>
          <p:txBody>
            <a:bodyPr wrap="square">
              <a:spAutoFit/>
            </a:bodyPr>
            <a:lstStyle/>
            <a:p>
              <a:r>
                <a:rPr lang="en-GB" sz="1100" b="1" dirty="0">
                  <a:solidFill>
                    <a:srgbClr val="444444"/>
                  </a:solidFill>
                  <a:latin typeface="Arial" pitchFamily="34" charset="0"/>
                  <a:ea typeface="Tahoma" pitchFamily="34" charset="0"/>
                  <a:cs typeface="Arial" pitchFamily="34" charset="0"/>
                </a:rPr>
                <a:t>Hybrid Electrical Machine</a:t>
              </a:r>
            </a:p>
            <a:p>
              <a:r>
                <a:rPr lang="en-GB" sz="1100" b="1" dirty="0" smtClean="0">
                  <a:solidFill>
                    <a:srgbClr val="444444"/>
                  </a:solidFill>
                  <a:latin typeface="Arial" pitchFamily="34" charset="0"/>
                  <a:ea typeface="Tahoma" pitchFamily="34" charset="0"/>
                  <a:cs typeface="Arial" pitchFamily="34" charset="0"/>
                </a:rPr>
                <a:t>Alternator</a:t>
              </a:r>
              <a:r>
                <a:rPr lang="en-GB" sz="1100" b="1" dirty="0">
                  <a:solidFill>
                    <a:srgbClr val="444444"/>
                  </a:solidFill>
                  <a:latin typeface="Arial" pitchFamily="34" charset="0"/>
                  <a:ea typeface="Tahoma" pitchFamily="34" charset="0"/>
                  <a:cs typeface="Arial" pitchFamily="34" charset="0"/>
                </a:rPr>
                <a:t>: </a:t>
              </a:r>
              <a:r>
                <a:rPr lang="en-GB" sz="1100" b="1" dirty="0" smtClean="0">
                  <a:solidFill>
                    <a:srgbClr val="444444"/>
                  </a:solidFill>
                  <a:latin typeface="Arial" pitchFamily="34" charset="0"/>
                  <a:ea typeface="Tahoma" pitchFamily="34" charset="0"/>
                  <a:cs typeface="Arial" pitchFamily="34" charset="0"/>
                </a:rPr>
                <a:t>2,400kWe </a:t>
              </a:r>
              <a:r>
                <a:rPr lang="en-GB" sz="1100" b="1" dirty="0">
                  <a:solidFill>
                    <a:srgbClr val="444444"/>
                  </a:solidFill>
                  <a:latin typeface="Arial" pitchFamily="34" charset="0"/>
                  <a:ea typeface="Tahoma" pitchFamily="34" charset="0"/>
                  <a:cs typeface="Arial" pitchFamily="34" charset="0"/>
                </a:rPr>
                <a:t>at swbd</a:t>
              </a:r>
            </a:p>
            <a:p>
              <a:r>
                <a:rPr lang="en-GB" sz="1100" b="1" dirty="0">
                  <a:solidFill>
                    <a:srgbClr val="444444"/>
                  </a:solidFill>
                  <a:latin typeface="Arial" pitchFamily="34" charset="0"/>
                  <a:ea typeface="Tahoma" pitchFamily="34" charset="0"/>
                  <a:cs typeface="Arial" pitchFamily="34" charset="0"/>
                </a:rPr>
                <a:t>Motor : </a:t>
              </a:r>
              <a:r>
                <a:rPr lang="en-GB" sz="1100" b="1" dirty="0" smtClean="0">
                  <a:solidFill>
                    <a:srgbClr val="444444"/>
                  </a:solidFill>
                  <a:latin typeface="Arial" pitchFamily="34" charset="0"/>
                  <a:ea typeface="Tahoma" pitchFamily="34" charset="0"/>
                  <a:cs typeface="Arial" pitchFamily="34" charset="0"/>
                </a:rPr>
                <a:t>1,000kWb </a:t>
              </a:r>
              <a:r>
                <a:rPr lang="en-GB" sz="1100" b="1" dirty="0">
                  <a:solidFill>
                    <a:srgbClr val="444444"/>
                  </a:solidFill>
                  <a:latin typeface="Arial" pitchFamily="34" charset="0"/>
                  <a:ea typeface="Tahoma" pitchFamily="34" charset="0"/>
                  <a:cs typeface="Arial" pitchFamily="34" charset="0"/>
                </a:rPr>
                <a:t>on </a:t>
              </a:r>
              <a:r>
                <a:rPr lang="en-GB" sz="1100" b="1" dirty="0" smtClean="0">
                  <a:solidFill>
                    <a:srgbClr val="444444"/>
                  </a:solidFill>
                  <a:latin typeface="Arial" pitchFamily="34" charset="0"/>
                  <a:ea typeface="Tahoma" pitchFamily="34" charset="0"/>
                  <a:cs typeface="Arial" pitchFamily="34" charset="0"/>
                </a:rPr>
                <a:t>shaft</a:t>
              </a:r>
              <a:endParaRPr lang="en-GB" sz="1100" b="1" dirty="0">
                <a:solidFill>
                  <a:srgbClr val="444444"/>
                </a:solidFill>
                <a:latin typeface="Arial" pitchFamily="34" charset="0"/>
                <a:ea typeface="Tahoma" pitchFamily="34" charset="0"/>
                <a:cs typeface="Arial" pitchFamily="34" charset="0"/>
              </a:endParaRPr>
            </a:p>
          </p:txBody>
        </p:sp>
        <p:cxnSp>
          <p:nvCxnSpPr>
            <p:cNvPr id="34" name="Straight Connector 33"/>
            <p:cNvCxnSpPr/>
            <p:nvPr/>
          </p:nvCxnSpPr>
          <p:spPr>
            <a:xfrm rot="5400000">
              <a:off x="5798344" y="3310731"/>
              <a:ext cx="1108075"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p:cNvCxnSpPr>
            <p:nvPr/>
          </p:nvCxnSpPr>
          <p:spPr>
            <a:xfrm rot="5400000" flipH="1" flipV="1">
              <a:off x="6253957" y="4171156"/>
              <a:ext cx="177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6299994" y="3952081"/>
              <a:ext cx="185738" cy="9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391275" y="1609725"/>
              <a:ext cx="119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508750" y="1538288"/>
              <a:ext cx="111125"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70" idx="3"/>
            </p:cNvCxnSpPr>
            <p:nvPr/>
          </p:nvCxnSpPr>
          <p:spPr>
            <a:xfrm rot="10800000">
              <a:off x="6634163" y="1600200"/>
              <a:ext cx="1476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400800" y="4600575"/>
              <a:ext cx="119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518275" y="4529138"/>
              <a:ext cx="111125"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6643688" y="4591050"/>
              <a:ext cx="14763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65775" y="1104900"/>
              <a:ext cx="258763" cy="228600"/>
            </a:xfrm>
            <a:prstGeom prst="rect">
              <a:avLst/>
            </a:prstGeom>
            <a:solidFill>
              <a:srgbClr val="1ABD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Rectangle 43"/>
            <p:cNvSpPr/>
            <p:nvPr/>
          </p:nvSpPr>
          <p:spPr>
            <a:xfrm>
              <a:off x="5608638" y="5211763"/>
              <a:ext cx="258762" cy="228600"/>
            </a:xfrm>
            <a:prstGeom prst="rect">
              <a:avLst/>
            </a:prstGeom>
            <a:solidFill>
              <a:srgbClr val="1ABD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5" name="Straight Connector 44"/>
            <p:cNvCxnSpPr/>
            <p:nvPr/>
          </p:nvCxnSpPr>
          <p:spPr>
            <a:xfrm flipV="1">
              <a:off x="5608638" y="5211763"/>
              <a:ext cx="258762"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70538" y="1104900"/>
              <a:ext cx="258762" cy="236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Box 290"/>
            <p:cNvSpPr txBox="1">
              <a:spLocks noChangeArrowheads="1"/>
            </p:cNvSpPr>
            <p:nvPr/>
          </p:nvSpPr>
          <p:spPr bwMode="auto">
            <a:xfrm>
              <a:off x="4397840" y="3313112"/>
              <a:ext cx="1552789" cy="507525"/>
            </a:xfrm>
            <a:prstGeom prst="rect">
              <a:avLst/>
            </a:prstGeom>
            <a:noFill/>
            <a:ln w="9525">
              <a:noFill/>
              <a:miter lim="800000"/>
              <a:headEnd/>
              <a:tailEnd/>
            </a:ln>
          </p:spPr>
          <p:txBody>
            <a:bodyPr wrap="none">
              <a:spAutoFit/>
            </a:bodyPr>
            <a:lstStyle/>
            <a:p>
              <a:r>
                <a:rPr lang="en-GB" sz="1100" b="1" dirty="0">
                  <a:solidFill>
                    <a:srgbClr val="444444"/>
                  </a:solidFill>
                  <a:latin typeface="Arial" pitchFamily="34" charset="0"/>
                  <a:ea typeface="Tahoma" pitchFamily="34" charset="0"/>
                  <a:cs typeface="Arial" pitchFamily="34" charset="0"/>
                </a:rPr>
                <a:t>Main Diesel Engine </a:t>
              </a:r>
            </a:p>
            <a:p>
              <a:r>
                <a:rPr lang="en-GB" sz="1100" b="1" dirty="0" smtClean="0">
                  <a:solidFill>
                    <a:srgbClr val="444444"/>
                  </a:solidFill>
                  <a:latin typeface="Arial" pitchFamily="34" charset="0"/>
                  <a:ea typeface="Tahoma" pitchFamily="34" charset="0"/>
                  <a:cs typeface="Arial" pitchFamily="34" charset="0"/>
                </a:rPr>
                <a:t>7,500kWb</a:t>
              </a:r>
              <a:endParaRPr lang="en-GB" sz="1100" b="1" dirty="0">
                <a:solidFill>
                  <a:srgbClr val="444444"/>
                </a:solidFill>
                <a:latin typeface="Arial" pitchFamily="34" charset="0"/>
                <a:ea typeface="Tahoma" pitchFamily="34" charset="0"/>
                <a:cs typeface="Arial" pitchFamily="34" charset="0"/>
              </a:endParaRPr>
            </a:p>
          </p:txBody>
        </p:sp>
        <p:sp>
          <p:nvSpPr>
            <p:cNvPr id="48" name="Freeform 47"/>
            <p:cNvSpPr/>
            <p:nvPr/>
          </p:nvSpPr>
          <p:spPr>
            <a:xfrm>
              <a:off x="5583238" y="1139825"/>
              <a:ext cx="107950" cy="57150"/>
            </a:xfrm>
            <a:custGeom>
              <a:avLst/>
              <a:gdLst>
                <a:gd name="connsiteX0" fmla="*/ 0 w 204788"/>
                <a:gd name="connsiteY0" fmla="*/ 39687 h 127794"/>
                <a:gd name="connsiteX1" fmla="*/ 40482 w 204788"/>
                <a:gd name="connsiteY1" fmla="*/ 8731 h 127794"/>
                <a:gd name="connsiteX2" fmla="*/ 73819 w 204788"/>
                <a:gd name="connsiteY2" fmla="*/ 58737 h 127794"/>
                <a:gd name="connsiteX3" fmla="*/ 107157 w 204788"/>
                <a:gd name="connsiteY3" fmla="*/ 32544 h 127794"/>
                <a:gd name="connsiteX4" fmla="*/ 123825 w 204788"/>
                <a:gd name="connsiteY4" fmla="*/ 15875 h 127794"/>
                <a:gd name="connsiteX5" fmla="*/ 204788 w 204788"/>
                <a:gd name="connsiteY5" fmla="*/ 127794 h 127794"/>
                <a:gd name="connsiteX0" fmla="*/ 0 w 123825"/>
                <a:gd name="connsiteY0" fmla="*/ 39687 h 62706"/>
                <a:gd name="connsiteX1" fmla="*/ 40482 w 123825"/>
                <a:gd name="connsiteY1" fmla="*/ 8731 h 62706"/>
                <a:gd name="connsiteX2" fmla="*/ 73819 w 123825"/>
                <a:gd name="connsiteY2" fmla="*/ 58737 h 62706"/>
                <a:gd name="connsiteX3" fmla="*/ 107157 w 123825"/>
                <a:gd name="connsiteY3" fmla="*/ 32544 h 62706"/>
                <a:gd name="connsiteX4" fmla="*/ 123825 w 123825"/>
                <a:gd name="connsiteY4" fmla="*/ 15875 h 62706"/>
                <a:gd name="connsiteX0" fmla="*/ 0 w 107157"/>
                <a:gd name="connsiteY0" fmla="*/ 34131 h 57150"/>
                <a:gd name="connsiteX1" fmla="*/ 40482 w 107157"/>
                <a:gd name="connsiteY1" fmla="*/ 3175 h 57150"/>
                <a:gd name="connsiteX2" fmla="*/ 73819 w 107157"/>
                <a:gd name="connsiteY2" fmla="*/ 53181 h 57150"/>
                <a:gd name="connsiteX3" fmla="*/ 107157 w 107157"/>
                <a:gd name="connsiteY3" fmla="*/ 26988 h 57150"/>
              </a:gdLst>
              <a:ahLst/>
              <a:cxnLst>
                <a:cxn ang="0">
                  <a:pos x="connsiteX0" y="connsiteY0"/>
                </a:cxn>
                <a:cxn ang="0">
                  <a:pos x="connsiteX1" y="connsiteY1"/>
                </a:cxn>
                <a:cxn ang="0">
                  <a:pos x="connsiteX2" y="connsiteY2"/>
                </a:cxn>
                <a:cxn ang="0">
                  <a:pos x="connsiteX3" y="connsiteY3"/>
                </a:cxn>
              </a:cxnLst>
              <a:rect l="l" t="t" r="r" b="b"/>
              <a:pathLst>
                <a:path w="107157" h="57150">
                  <a:moveTo>
                    <a:pt x="0" y="34131"/>
                  </a:moveTo>
                  <a:cubicBezTo>
                    <a:pt x="14089" y="17065"/>
                    <a:pt x="28179" y="0"/>
                    <a:pt x="40482" y="3175"/>
                  </a:cubicBezTo>
                  <a:cubicBezTo>
                    <a:pt x="52785" y="6350"/>
                    <a:pt x="62707" y="49212"/>
                    <a:pt x="73819" y="53181"/>
                  </a:cubicBezTo>
                  <a:cubicBezTo>
                    <a:pt x="84931" y="57150"/>
                    <a:pt x="98823" y="34132"/>
                    <a:pt x="107157" y="26988"/>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49" name="Freeform 48"/>
            <p:cNvSpPr/>
            <p:nvPr/>
          </p:nvSpPr>
          <p:spPr>
            <a:xfrm>
              <a:off x="5688013" y="1254125"/>
              <a:ext cx="107950" cy="57150"/>
            </a:xfrm>
            <a:custGeom>
              <a:avLst/>
              <a:gdLst>
                <a:gd name="connsiteX0" fmla="*/ 0 w 204788"/>
                <a:gd name="connsiteY0" fmla="*/ 39687 h 127794"/>
                <a:gd name="connsiteX1" fmla="*/ 40482 w 204788"/>
                <a:gd name="connsiteY1" fmla="*/ 8731 h 127794"/>
                <a:gd name="connsiteX2" fmla="*/ 73819 w 204788"/>
                <a:gd name="connsiteY2" fmla="*/ 58737 h 127794"/>
                <a:gd name="connsiteX3" fmla="*/ 107157 w 204788"/>
                <a:gd name="connsiteY3" fmla="*/ 32544 h 127794"/>
                <a:gd name="connsiteX4" fmla="*/ 123825 w 204788"/>
                <a:gd name="connsiteY4" fmla="*/ 15875 h 127794"/>
                <a:gd name="connsiteX5" fmla="*/ 204788 w 204788"/>
                <a:gd name="connsiteY5" fmla="*/ 127794 h 127794"/>
                <a:gd name="connsiteX0" fmla="*/ 0 w 123825"/>
                <a:gd name="connsiteY0" fmla="*/ 39687 h 62706"/>
                <a:gd name="connsiteX1" fmla="*/ 40482 w 123825"/>
                <a:gd name="connsiteY1" fmla="*/ 8731 h 62706"/>
                <a:gd name="connsiteX2" fmla="*/ 73819 w 123825"/>
                <a:gd name="connsiteY2" fmla="*/ 58737 h 62706"/>
                <a:gd name="connsiteX3" fmla="*/ 107157 w 123825"/>
                <a:gd name="connsiteY3" fmla="*/ 32544 h 62706"/>
                <a:gd name="connsiteX4" fmla="*/ 123825 w 123825"/>
                <a:gd name="connsiteY4" fmla="*/ 15875 h 62706"/>
                <a:gd name="connsiteX0" fmla="*/ 0 w 107157"/>
                <a:gd name="connsiteY0" fmla="*/ 34131 h 57150"/>
                <a:gd name="connsiteX1" fmla="*/ 40482 w 107157"/>
                <a:gd name="connsiteY1" fmla="*/ 3175 h 57150"/>
                <a:gd name="connsiteX2" fmla="*/ 73819 w 107157"/>
                <a:gd name="connsiteY2" fmla="*/ 53181 h 57150"/>
                <a:gd name="connsiteX3" fmla="*/ 107157 w 107157"/>
                <a:gd name="connsiteY3" fmla="*/ 26988 h 57150"/>
              </a:gdLst>
              <a:ahLst/>
              <a:cxnLst>
                <a:cxn ang="0">
                  <a:pos x="connsiteX0" y="connsiteY0"/>
                </a:cxn>
                <a:cxn ang="0">
                  <a:pos x="connsiteX1" y="connsiteY1"/>
                </a:cxn>
                <a:cxn ang="0">
                  <a:pos x="connsiteX2" y="connsiteY2"/>
                </a:cxn>
                <a:cxn ang="0">
                  <a:pos x="connsiteX3" y="connsiteY3"/>
                </a:cxn>
              </a:cxnLst>
              <a:rect l="l" t="t" r="r" b="b"/>
              <a:pathLst>
                <a:path w="107157" h="57150">
                  <a:moveTo>
                    <a:pt x="0" y="34131"/>
                  </a:moveTo>
                  <a:cubicBezTo>
                    <a:pt x="14089" y="17065"/>
                    <a:pt x="28179" y="0"/>
                    <a:pt x="40482" y="3175"/>
                  </a:cubicBezTo>
                  <a:cubicBezTo>
                    <a:pt x="52785" y="6350"/>
                    <a:pt x="62707" y="49212"/>
                    <a:pt x="73819" y="53181"/>
                  </a:cubicBezTo>
                  <a:cubicBezTo>
                    <a:pt x="84931" y="57150"/>
                    <a:pt x="98823" y="34132"/>
                    <a:pt x="107157" y="26988"/>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50" name="Freeform 49"/>
            <p:cNvSpPr/>
            <p:nvPr/>
          </p:nvSpPr>
          <p:spPr>
            <a:xfrm>
              <a:off x="5629275" y="5243513"/>
              <a:ext cx="106363" cy="57150"/>
            </a:xfrm>
            <a:custGeom>
              <a:avLst/>
              <a:gdLst>
                <a:gd name="connsiteX0" fmla="*/ 0 w 204788"/>
                <a:gd name="connsiteY0" fmla="*/ 39687 h 127794"/>
                <a:gd name="connsiteX1" fmla="*/ 40482 w 204788"/>
                <a:gd name="connsiteY1" fmla="*/ 8731 h 127794"/>
                <a:gd name="connsiteX2" fmla="*/ 73819 w 204788"/>
                <a:gd name="connsiteY2" fmla="*/ 58737 h 127794"/>
                <a:gd name="connsiteX3" fmla="*/ 107157 w 204788"/>
                <a:gd name="connsiteY3" fmla="*/ 32544 h 127794"/>
                <a:gd name="connsiteX4" fmla="*/ 123825 w 204788"/>
                <a:gd name="connsiteY4" fmla="*/ 15875 h 127794"/>
                <a:gd name="connsiteX5" fmla="*/ 204788 w 204788"/>
                <a:gd name="connsiteY5" fmla="*/ 127794 h 127794"/>
                <a:gd name="connsiteX0" fmla="*/ 0 w 123825"/>
                <a:gd name="connsiteY0" fmla="*/ 39687 h 62706"/>
                <a:gd name="connsiteX1" fmla="*/ 40482 w 123825"/>
                <a:gd name="connsiteY1" fmla="*/ 8731 h 62706"/>
                <a:gd name="connsiteX2" fmla="*/ 73819 w 123825"/>
                <a:gd name="connsiteY2" fmla="*/ 58737 h 62706"/>
                <a:gd name="connsiteX3" fmla="*/ 107157 w 123825"/>
                <a:gd name="connsiteY3" fmla="*/ 32544 h 62706"/>
                <a:gd name="connsiteX4" fmla="*/ 123825 w 123825"/>
                <a:gd name="connsiteY4" fmla="*/ 15875 h 62706"/>
                <a:gd name="connsiteX0" fmla="*/ 0 w 107157"/>
                <a:gd name="connsiteY0" fmla="*/ 34131 h 57150"/>
                <a:gd name="connsiteX1" fmla="*/ 40482 w 107157"/>
                <a:gd name="connsiteY1" fmla="*/ 3175 h 57150"/>
                <a:gd name="connsiteX2" fmla="*/ 73819 w 107157"/>
                <a:gd name="connsiteY2" fmla="*/ 53181 h 57150"/>
                <a:gd name="connsiteX3" fmla="*/ 107157 w 107157"/>
                <a:gd name="connsiteY3" fmla="*/ 26988 h 57150"/>
              </a:gdLst>
              <a:ahLst/>
              <a:cxnLst>
                <a:cxn ang="0">
                  <a:pos x="connsiteX0" y="connsiteY0"/>
                </a:cxn>
                <a:cxn ang="0">
                  <a:pos x="connsiteX1" y="connsiteY1"/>
                </a:cxn>
                <a:cxn ang="0">
                  <a:pos x="connsiteX2" y="connsiteY2"/>
                </a:cxn>
                <a:cxn ang="0">
                  <a:pos x="connsiteX3" y="connsiteY3"/>
                </a:cxn>
              </a:cxnLst>
              <a:rect l="l" t="t" r="r" b="b"/>
              <a:pathLst>
                <a:path w="107157" h="57150">
                  <a:moveTo>
                    <a:pt x="0" y="34131"/>
                  </a:moveTo>
                  <a:cubicBezTo>
                    <a:pt x="14089" y="17065"/>
                    <a:pt x="28179" y="0"/>
                    <a:pt x="40482" y="3175"/>
                  </a:cubicBezTo>
                  <a:cubicBezTo>
                    <a:pt x="52785" y="6350"/>
                    <a:pt x="62707" y="49212"/>
                    <a:pt x="73819" y="53181"/>
                  </a:cubicBezTo>
                  <a:cubicBezTo>
                    <a:pt x="84931" y="57150"/>
                    <a:pt x="98823" y="34132"/>
                    <a:pt x="107157" y="26988"/>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51" name="Freeform 50"/>
            <p:cNvSpPr/>
            <p:nvPr/>
          </p:nvSpPr>
          <p:spPr>
            <a:xfrm>
              <a:off x="5738813" y="5357813"/>
              <a:ext cx="106362" cy="57150"/>
            </a:xfrm>
            <a:custGeom>
              <a:avLst/>
              <a:gdLst>
                <a:gd name="connsiteX0" fmla="*/ 0 w 204788"/>
                <a:gd name="connsiteY0" fmla="*/ 39687 h 127794"/>
                <a:gd name="connsiteX1" fmla="*/ 40482 w 204788"/>
                <a:gd name="connsiteY1" fmla="*/ 8731 h 127794"/>
                <a:gd name="connsiteX2" fmla="*/ 73819 w 204788"/>
                <a:gd name="connsiteY2" fmla="*/ 58737 h 127794"/>
                <a:gd name="connsiteX3" fmla="*/ 107157 w 204788"/>
                <a:gd name="connsiteY3" fmla="*/ 32544 h 127794"/>
                <a:gd name="connsiteX4" fmla="*/ 123825 w 204788"/>
                <a:gd name="connsiteY4" fmla="*/ 15875 h 127794"/>
                <a:gd name="connsiteX5" fmla="*/ 204788 w 204788"/>
                <a:gd name="connsiteY5" fmla="*/ 127794 h 127794"/>
                <a:gd name="connsiteX0" fmla="*/ 0 w 123825"/>
                <a:gd name="connsiteY0" fmla="*/ 39687 h 62706"/>
                <a:gd name="connsiteX1" fmla="*/ 40482 w 123825"/>
                <a:gd name="connsiteY1" fmla="*/ 8731 h 62706"/>
                <a:gd name="connsiteX2" fmla="*/ 73819 w 123825"/>
                <a:gd name="connsiteY2" fmla="*/ 58737 h 62706"/>
                <a:gd name="connsiteX3" fmla="*/ 107157 w 123825"/>
                <a:gd name="connsiteY3" fmla="*/ 32544 h 62706"/>
                <a:gd name="connsiteX4" fmla="*/ 123825 w 123825"/>
                <a:gd name="connsiteY4" fmla="*/ 15875 h 62706"/>
                <a:gd name="connsiteX0" fmla="*/ 0 w 107157"/>
                <a:gd name="connsiteY0" fmla="*/ 34131 h 57150"/>
                <a:gd name="connsiteX1" fmla="*/ 40482 w 107157"/>
                <a:gd name="connsiteY1" fmla="*/ 3175 h 57150"/>
                <a:gd name="connsiteX2" fmla="*/ 73819 w 107157"/>
                <a:gd name="connsiteY2" fmla="*/ 53181 h 57150"/>
                <a:gd name="connsiteX3" fmla="*/ 107157 w 107157"/>
                <a:gd name="connsiteY3" fmla="*/ 26988 h 57150"/>
              </a:gdLst>
              <a:ahLst/>
              <a:cxnLst>
                <a:cxn ang="0">
                  <a:pos x="connsiteX0" y="connsiteY0"/>
                </a:cxn>
                <a:cxn ang="0">
                  <a:pos x="connsiteX1" y="connsiteY1"/>
                </a:cxn>
                <a:cxn ang="0">
                  <a:pos x="connsiteX2" y="connsiteY2"/>
                </a:cxn>
                <a:cxn ang="0">
                  <a:pos x="connsiteX3" y="connsiteY3"/>
                </a:cxn>
              </a:cxnLst>
              <a:rect l="l" t="t" r="r" b="b"/>
              <a:pathLst>
                <a:path w="107157" h="57150">
                  <a:moveTo>
                    <a:pt x="0" y="34131"/>
                  </a:moveTo>
                  <a:cubicBezTo>
                    <a:pt x="14089" y="17065"/>
                    <a:pt x="28179" y="0"/>
                    <a:pt x="40482" y="3175"/>
                  </a:cubicBezTo>
                  <a:cubicBezTo>
                    <a:pt x="52785" y="6350"/>
                    <a:pt x="62707" y="49212"/>
                    <a:pt x="73819" y="53181"/>
                  </a:cubicBezTo>
                  <a:cubicBezTo>
                    <a:pt x="84931" y="57150"/>
                    <a:pt x="98823" y="34132"/>
                    <a:pt x="107157" y="26988"/>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52" name="Text Box 331"/>
            <p:cNvSpPr txBox="1">
              <a:spLocks noChangeArrowheads="1"/>
            </p:cNvSpPr>
            <p:nvPr/>
          </p:nvSpPr>
          <p:spPr bwMode="auto">
            <a:xfrm>
              <a:off x="3950652" y="295935"/>
              <a:ext cx="3223970" cy="706910"/>
            </a:xfrm>
            <a:prstGeom prst="rect">
              <a:avLst/>
            </a:prstGeom>
            <a:noFill/>
            <a:ln w="9525">
              <a:noFill/>
              <a:miter lim="800000"/>
              <a:headEnd/>
              <a:tailEnd/>
            </a:ln>
          </p:spPr>
          <p:txBody>
            <a:bodyPr wrap="square">
              <a:spAutoFit/>
            </a:bodyPr>
            <a:lstStyle/>
            <a:p>
              <a:r>
                <a:rPr lang="en-GB" sz="1100" b="1" dirty="0">
                  <a:solidFill>
                    <a:srgbClr val="444444"/>
                  </a:solidFill>
                  <a:latin typeface="Arial" pitchFamily="34" charset="0"/>
                  <a:ea typeface="Tahoma" pitchFamily="34" charset="0"/>
                  <a:cs typeface="Arial" pitchFamily="34" charset="0"/>
                </a:rPr>
                <a:t>Hybrid Electrical Machine</a:t>
              </a:r>
            </a:p>
            <a:p>
              <a:r>
                <a:rPr lang="en-GB" sz="1100" b="1" dirty="0">
                  <a:solidFill>
                    <a:srgbClr val="444444"/>
                  </a:solidFill>
                  <a:latin typeface="Arial" pitchFamily="34" charset="0"/>
                  <a:ea typeface="Tahoma" pitchFamily="34" charset="0"/>
                  <a:cs typeface="Arial" pitchFamily="34" charset="0"/>
                </a:rPr>
                <a:t>Alternator: </a:t>
              </a:r>
              <a:r>
                <a:rPr lang="en-GB" sz="1100" b="1" dirty="0" smtClean="0">
                  <a:solidFill>
                    <a:srgbClr val="444444"/>
                  </a:solidFill>
                  <a:latin typeface="Arial" pitchFamily="34" charset="0"/>
                  <a:ea typeface="Tahoma" pitchFamily="34" charset="0"/>
                  <a:cs typeface="Arial" pitchFamily="34" charset="0"/>
                </a:rPr>
                <a:t>2400kWe </a:t>
              </a:r>
              <a:r>
                <a:rPr lang="en-GB" sz="1100" b="1" dirty="0">
                  <a:solidFill>
                    <a:srgbClr val="444444"/>
                  </a:solidFill>
                  <a:latin typeface="Arial" pitchFamily="34" charset="0"/>
                  <a:ea typeface="Tahoma" pitchFamily="34" charset="0"/>
                  <a:cs typeface="Arial" pitchFamily="34" charset="0"/>
                </a:rPr>
                <a:t>at swbd</a:t>
              </a:r>
            </a:p>
            <a:p>
              <a:r>
                <a:rPr lang="en-GB" sz="1100" b="1" dirty="0">
                  <a:solidFill>
                    <a:srgbClr val="444444"/>
                  </a:solidFill>
                  <a:latin typeface="Arial" pitchFamily="34" charset="0"/>
                  <a:ea typeface="Tahoma" pitchFamily="34" charset="0"/>
                  <a:cs typeface="Arial" pitchFamily="34" charset="0"/>
                </a:rPr>
                <a:t>Motor : </a:t>
              </a:r>
              <a:r>
                <a:rPr lang="en-GB" sz="1100" b="1" dirty="0" smtClean="0">
                  <a:solidFill>
                    <a:srgbClr val="444444"/>
                  </a:solidFill>
                  <a:latin typeface="Arial" pitchFamily="34" charset="0"/>
                  <a:ea typeface="Tahoma" pitchFamily="34" charset="0"/>
                  <a:cs typeface="Arial" pitchFamily="34" charset="0"/>
                </a:rPr>
                <a:t>1000kWb </a:t>
              </a:r>
              <a:r>
                <a:rPr lang="en-GB" sz="1100" b="1" dirty="0">
                  <a:solidFill>
                    <a:srgbClr val="444444"/>
                  </a:solidFill>
                  <a:latin typeface="Arial" pitchFamily="34" charset="0"/>
                  <a:ea typeface="Tahoma" pitchFamily="34" charset="0"/>
                  <a:cs typeface="Arial" pitchFamily="34" charset="0"/>
                </a:rPr>
                <a:t>on shaft</a:t>
              </a:r>
            </a:p>
          </p:txBody>
        </p:sp>
        <p:cxnSp>
          <p:nvCxnSpPr>
            <p:cNvPr id="53" name="Straight Connector 52"/>
            <p:cNvCxnSpPr/>
            <p:nvPr/>
          </p:nvCxnSpPr>
          <p:spPr>
            <a:xfrm rot="5400000">
              <a:off x="6251575" y="2254250"/>
              <a:ext cx="1873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6257925" y="2635250"/>
              <a:ext cx="18097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6297613" y="2416175"/>
              <a:ext cx="18415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330635" y="1537047"/>
            <a:ext cx="8352928" cy="307777"/>
          </a:xfrm>
          <a:prstGeom prst="rect">
            <a:avLst/>
          </a:prstGeom>
          <a:noFill/>
        </p:spPr>
        <p:txBody>
          <a:bodyPr wrap="square" rtlCol="0">
            <a:spAutoFit/>
          </a:bodyPr>
          <a:lstStyle/>
          <a:p>
            <a:r>
              <a:rPr lang="en-GB" sz="1400" b="1" dirty="0" smtClean="0">
                <a:solidFill>
                  <a:srgbClr val="005581"/>
                </a:solidFill>
                <a:latin typeface="Arial" pitchFamily="34" charset="0"/>
                <a:ea typeface="Tahoma" pitchFamily="34" charset="0"/>
                <a:cs typeface="Arial" pitchFamily="34" charset="0"/>
              </a:rPr>
              <a:t>Combined Diesel  Electric or Diesel  (CODLOD) – Flexible Operation, Low Life Cycle Cost</a:t>
            </a:r>
          </a:p>
        </p:txBody>
      </p:sp>
    </p:spTree>
    <p:extLst>
      <p:ext uri="{BB962C8B-B14F-4D97-AF65-F5344CB8AC3E}">
        <p14:creationId xmlns:p14="http://schemas.microsoft.com/office/powerpoint/2010/main" val="822126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484094"/>
            <a:ext cx="5040560" cy="496634"/>
          </a:xfrm>
        </p:spPr>
        <p:txBody>
          <a:bodyPr/>
          <a:lstStyle/>
          <a:p>
            <a:pPr algn="ctr"/>
            <a:r>
              <a:rPr lang="en-GB" dirty="0" smtClean="0"/>
              <a:t>Modes of Operation: Transit (Electric)</a:t>
            </a:r>
            <a:endParaRPr lang="en-GB" dirty="0"/>
          </a:p>
        </p:txBody>
      </p:sp>
      <p:sp>
        <p:nvSpPr>
          <p:cNvPr id="118" name="TextBox 117"/>
          <p:cNvSpPr txBox="1"/>
          <p:nvPr/>
        </p:nvSpPr>
        <p:spPr>
          <a:xfrm>
            <a:off x="330635" y="1537047"/>
            <a:ext cx="8352928" cy="307777"/>
          </a:xfrm>
          <a:prstGeom prst="rect">
            <a:avLst/>
          </a:prstGeom>
          <a:noFill/>
        </p:spPr>
        <p:txBody>
          <a:bodyPr wrap="square" rtlCol="0">
            <a:spAutoFit/>
          </a:bodyPr>
          <a:lstStyle/>
          <a:p>
            <a:r>
              <a:rPr lang="en-GB" sz="1400" b="1" dirty="0">
                <a:solidFill>
                  <a:srgbClr val="005581"/>
                </a:solidFill>
                <a:latin typeface="Arial" pitchFamily="34" charset="0"/>
                <a:ea typeface="Tahoma" pitchFamily="34" charset="0"/>
                <a:cs typeface="Arial" pitchFamily="34" charset="0"/>
              </a:rPr>
              <a:t>Operation below 8 knots</a:t>
            </a:r>
          </a:p>
        </p:txBody>
      </p:sp>
      <p:cxnSp>
        <p:nvCxnSpPr>
          <p:cNvPr id="120" name="Straight Connector 69"/>
          <p:cNvCxnSpPr>
            <a:cxnSpLocks noChangeShapeType="1"/>
          </p:cNvCxnSpPr>
          <p:nvPr/>
        </p:nvCxnSpPr>
        <p:spPr bwMode="auto">
          <a:xfrm rot="16200000" flipH="1">
            <a:off x="6019714" y="3847218"/>
            <a:ext cx="1314450" cy="4762"/>
          </a:xfrm>
          <a:prstGeom prst="line">
            <a:avLst/>
          </a:prstGeom>
          <a:noFill/>
          <a:ln w="50800" algn="ctr">
            <a:solidFill>
              <a:srgbClr val="444444"/>
            </a:solidFill>
            <a:round/>
            <a:headEnd/>
            <a:tailEnd/>
          </a:ln>
        </p:spPr>
      </p:cxnSp>
      <p:sp>
        <p:nvSpPr>
          <p:cNvPr id="121" name="Rectangle 71"/>
          <p:cNvSpPr>
            <a:spLocks noChangeArrowheads="1"/>
          </p:cNvSpPr>
          <p:nvPr/>
        </p:nvSpPr>
        <p:spPr bwMode="auto">
          <a:xfrm>
            <a:off x="7026985" y="3597189"/>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22" name="Rectangle 72"/>
          <p:cNvSpPr>
            <a:spLocks noChangeArrowheads="1"/>
          </p:cNvSpPr>
          <p:nvPr/>
        </p:nvSpPr>
        <p:spPr bwMode="auto">
          <a:xfrm>
            <a:off x="7322260" y="3597189"/>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23" name="Rectangle 73"/>
          <p:cNvSpPr>
            <a:spLocks noChangeArrowheads="1"/>
          </p:cNvSpPr>
          <p:nvPr/>
        </p:nvSpPr>
        <p:spPr bwMode="auto">
          <a:xfrm>
            <a:off x="6960310" y="3549564"/>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124" name="Straight Connector 74"/>
          <p:cNvCxnSpPr>
            <a:cxnSpLocks noChangeShapeType="1"/>
          </p:cNvCxnSpPr>
          <p:nvPr/>
        </p:nvCxnSpPr>
        <p:spPr bwMode="auto">
          <a:xfrm rot="5400000">
            <a:off x="7026985" y="3597189"/>
            <a:ext cx="252412" cy="252412"/>
          </a:xfrm>
          <a:prstGeom prst="line">
            <a:avLst/>
          </a:prstGeom>
          <a:noFill/>
          <a:ln w="9525" algn="ctr">
            <a:solidFill>
              <a:schemeClr val="tx1"/>
            </a:solidFill>
            <a:round/>
            <a:headEnd/>
            <a:tailEnd/>
          </a:ln>
        </p:spPr>
      </p:cxnSp>
      <p:cxnSp>
        <p:nvCxnSpPr>
          <p:cNvPr id="125" name="Straight Connector 75"/>
          <p:cNvCxnSpPr>
            <a:cxnSpLocks noChangeShapeType="1"/>
          </p:cNvCxnSpPr>
          <p:nvPr/>
        </p:nvCxnSpPr>
        <p:spPr bwMode="auto">
          <a:xfrm rot="5400000">
            <a:off x="7322259" y="3601952"/>
            <a:ext cx="252413" cy="252412"/>
          </a:xfrm>
          <a:prstGeom prst="line">
            <a:avLst/>
          </a:prstGeom>
          <a:noFill/>
          <a:ln w="9525" algn="ctr">
            <a:solidFill>
              <a:schemeClr val="tx1"/>
            </a:solidFill>
            <a:round/>
            <a:headEnd/>
            <a:tailEnd/>
          </a:ln>
        </p:spPr>
      </p:cxnSp>
      <p:sp>
        <p:nvSpPr>
          <p:cNvPr id="126" name="Oval 81"/>
          <p:cNvSpPr>
            <a:spLocks noChangeArrowheads="1"/>
          </p:cNvSpPr>
          <p:nvPr/>
        </p:nvSpPr>
        <p:spPr bwMode="auto">
          <a:xfrm>
            <a:off x="7993755" y="3493516"/>
            <a:ext cx="466677" cy="457189"/>
          </a:xfrm>
          <a:prstGeom prst="ellipse">
            <a:avLst/>
          </a:prstGeom>
          <a:solidFill>
            <a:schemeClr val="bg1"/>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Bow</a:t>
            </a:r>
          </a:p>
          <a:p>
            <a:pPr latinLnBrk="1"/>
            <a:r>
              <a:rPr lang="en-GB" sz="900" b="1" dirty="0" smtClean="0">
                <a:solidFill>
                  <a:srgbClr val="005581"/>
                </a:solidFill>
                <a:latin typeface="Arial" pitchFamily="34" charset="0"/>
                <a:cs typeface="Arial" pitchFamily="34" charset="0"/>
              </a:rPr>
              <a:t>Thrust.</a:t>
            </a:r>
            <a:endParaRPr lang="en-GB" sz="900" b="1" dirty="0">
              <a:solidFill>
                <a:srgbClr val="005581"/>
              </a:solidFill>
              <a:latin typeface="Arial" pitchFamily="34" charset="0"/>
              <a:cs typeface="Arial" pitchFamily="34" charset="0"/>
            </a:endParaRPr>
          </a:p>
        </p:txBody>
      </p:sp>
      <p:cxnSp>
        <p:nvCxnSpPr>
          <p:cNvPr id="127" name="Straight Connector 86"/>
          <p:cNvCxnSpPr>
            <a:cxnSpLocks noChangeShapeType="1"/>
          </p:cNvCxnSpPr>
          <p:nvPr/>
        </p:nvCxnSpPr>
        <p:spPr bwMode="auto">
          <a:xfrm flipV="1">
            <a:off x="6674558" y="3692440"/>
            <a:ext cx="309562" cy="0"/>
          </a:xfrm>
          <a:prstGeom prst="line">
            <a:avLst/>
          </a:prstGeom>
          <a:noFill/>
          <a:ln w="9525" algn="ctr">
            <a:solidFill>
              <a:schemeClr val="tx1"/>
            </a:solidFill>
            <a:round/>
            <a:headEnd/>
            <a:tailEnd/>
          </a:ln>
        </p:spPr>
      </p:cxnSp>
      <p:cxnSp>
        <p:nvCxnSpPr>
          <p:cNvPr id="128" name="Straight Connector 127"/>
          <p:cNvCxnSpPr>
            <a:cxnSpLocks noChangeShapeType="1"/>
            <a:stCxn id="133" idx="2"/>
          </p:cNvCxnSpPr>
          <p:nvPr/>
        </p:nvCxnSpPr>
        <p:spPr bwMode="auto">
          <a:xfrm rot="10800000" flipV="1">
            <a:off x="2540701" y="2230338"/>
            <a:ext cx="1038225" cy="4762"/>
          </a:xfrm>
          <a:prstGeom prst="line">
            <a:avLst/>
          </a:prstGeom>
          <a:noFill/>
          <a:ln w="25400" cmpd="dbl" algn="ctr">
            <a:solidFill>
              <a:schemeClr val="tx1"/>
            </a:solidFill>
            <a:round/>
            <a:headEnd/>
            <a:tailEnd/>
          </a:ln>
        </p:spPr>
      </p:cxnSp>
      <p:cxnSp>
        <p:nvCxnSpPr>
          <p:cNvPr id="129" name="Straight Connector 128"/>
          <p:cNvCxnSpPr>
            <a:cxnSpLocks noChangeShapeType="1"/>
            <a:stCxn id="132" idx="1"/>
          </p:cNvCxnSpPr>
          <p:nvPr/>
        </p:nvCxnSpPr>
        <p:spPr bwMode="auto">
          <a:xfrm flipH="1">
            <a:off x="2578802" y="2773263"/>
            <a:ext cx="619124" cy="4762"/>
          </a:xfrm>
          <a:prstGeom prst="line">
            <a:avLst/>
          </a:prstGeom>
          <a:noFill/>
          <a:ln w="25400" cmpd="dbl" algn="ctr">
            <a:solidFill>
              <a:schemeClr val="tx1"/>
            </a:solidFill>
            <a:round/>
            <a:headEnd/>
            <a:tailEnd/>
          </a:ln>
        </p:spPr>
      </p:cxnSp>
      <p:cxnSp>
        <p:nvCxnSpPr>
          <p:cNvPr id="130" name="Straight Connector 33"/>
          <p:cNvCxnSpPr>
            <a:cxnSpLocks noChangeShapeType="1"/>
            <a:endCxn id="133" idx="6"/>
          </p:cNvCxnSpPr>
          <p:nvPr/>
        </p:nvCxnSpPr>
        <p:spPr bwMode="auto">
          <a:xfrm rot="10800000">
            <a:off x="3998026" y="2230338"/>
            <a:ext cx="1704975" cy="0"/>
          </a:xfrm>
          <a:prstGeom prst="line">
            <a:avLst/>
          </a:prstGeom>
          <a:noFill/>
          <a:ln w="9525" algn="ctr">
            <a:solidFill>
              <a:schemeClr val="tx1"/>
            </a:solidFill>
            <a:round/>
            <a:headEnd/>
            <a:tailEnd/>
          </a:ln>
        </p:spPr>
      </p:cxnSp>
      <p:sp>
        <p:nvSpPr>
          <p:cNvPr id="131" name="Rectangle 130"/>
          <p:cNvSpPr/>
          <p:nvPr/>
        </p:nvSpPr>
        <p:spPr bwMode="auto">
          <a:xfrm>
            <a:off x="2340677" y="2082789"/>
            <a:ext cx="257174" cy="885825"/>
          </a:xfrm>
          <a:prstGeom prst="rect">
            <a:avLst/>
          </a:prstGeom>
          <a:solidFill>
            <a:srgbClr val="1ABDC9"/>
          </a:solidFill>
          <a:ln w="9525" algn="ctr">
            <a:solidFill>
              <a:schemeClr val="tx1"/>
            </a:solidFill>
            <a:round/>
            <a:headEnd/>
            <a:tailEnd/>
          </a:ln>
        </p:spPr>
        <p:txBody>
          <a:bodyPr vert="vert270" wrap="none" anchor="ctr"/>
          <a:lstStyle/>
          <a:p>
            <a:pPr algn="ctr" latinLnBrk="1">
              <a:defRPr/>
            </a:pPr>
            <a:r>
              <a:rPr lang="en-GB" sz="1000" b="1" dirty="0">
                <a:solidFill>
                  <a:srgbClr val="005581"/>
                </a:solidFill>
                <a:latin typeface="Arial" pitchFamily="34" charset="0"/>
                <a:cs typeface="Arial" pitchFamily="34" charset="0"/>
              </a:rPr>
              <a:t>Gearbox</a:t>
            </a:r>
          </a:p>
        </p:txBody>
      </p:sp>
      <p:sp>
        <p:nvSpPr>
          <p:cNvPr id="132" name="Rectangle 5"/>
          <p:cNvSpPr>
            <a:spLocks noChangeArrowheads="1"/>
          </p:cNvSpPr>
          <p:nvPr/>
        </p:nvSpPr>
        <p:spPr bwMode="auto">
          <a:xfrm>
            <a:off x="3197926" y="2549425"/>
            <a:ext cx="1469231" cy="447675"/>
          </a:xfrm>
          <a:prstGeom prst="rect">
            <a:avLst/>
          </a:prstGeom>
          <a:solidFill>
            <a:schemeClr val="bg1"/>
          </a:solidFill>
          <a:ln w="9525" algn="ctr">
            <a:solidFill>
              <a:schemeClr val="tx1"/>
            </a:solidFill>
            <a:round/>
            <a:headEnd/>
            <a:tailEnd/>
          </a:ln>
        </p:spPr>
        <p:txBody>
          <a:bodyPr wrap="none" anchor="ctr"/>
          <a:lstStyle/>
          <a:p>
            <a:pPr latinLnBrk="1"/>
            <a:r>
              <a:rPr lang="en-GB" sz="1100" b="1" dirty="0">
                <a:solidFill>
                  <a:srgbClr val="005581"/>
                </a:solidFill>
                <a:latin typeface="Arial" pitchFamily="34" charset="0"/>
                <a:cs typeface="Arial" pitchFamily="34" charset="0"/>
              </a:rPr>
              <a:t>Main Diesel Engine</a:t>
            </a:r>
          </a:p>
        </p:txBody>
      </p:sp>
      <p:sp>
        <p:nvSpPr>
          <p:cNvPr id="133" name="Oval 6"/>
          <p:cNvSpPr>
            <a:spLocks noChangeArrowheads="1"/>
          </p:cNvSpPr>
          <p:nvPr/>
        </p:nvSpPr>
        <p:spPr bwMode="auto">
          <a:xfrm>
            <a:off x="3578926" y="2025550"/>
            <a:ext cx="419100" cy="409575"/>
          </a:xfrm>
          <a:prstGeom prst="ellipse">
            <a:avLst/>
          </a:prstGeom>
          <a:solidFill>
            <a:srgbClr val="1ABDC9"/>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PTI / </a:t>
            </a:r>
          </a:p>
          <a:p>
            <a:pPr latinLnBrk="1"/>
            <a:r>
              <a:rPr lang="en-GB" sz="900" b="1" dirty="0">
                <a:solidFill>
                  <a:srgbClr val="005581"/>
                </a:solidFill>
                <a:latin typeface="Arial" pitchFamily="34" charset="0"/>
                <a:cs typeface="Arial" pitchFamily="34" charset="0"/>
              </a:rPr>
              <a:t>PTO</a:t>
            </a:r>
          </a:p>
        </p:txBody>
      </p:sp>
      <p:cxnSp>
        <p:nvCxnSpPr>
          <p:cNvPr id="134" name="Straight Connector 8"/>
          <p:cNvCxnSpPr>
            <a:cxnSpLocks noChangeShapeType="1"/>
          </p:cNvCxnSpPr>
          <p:nvPr/>
        </p:nvCxnSpPr>
        <p:spPr bwMode="auto">
          <a:xfrm rot="16200000" flipH="1">
            <a:off x="4731451" y="2492275"/>
            <a:ext cx="1890713" cy="4763"/>
          </a:xfrm>
          <a:prstGeom prst="line">
            <a:avLst/>
          </a:prstGeom>
          <a:noFill/>
          <a:ln w="50800" algn="ctr">
            <a:solidFill>
              <a:srgbClr val="444444"/>
            </a:solidFill>
            <a:round/>
            <a:headEnd/>
            <a:tailEnd/>
          </a:ln>
        </p:spPr>
      </p:cxnSp>
      <p:cxnSp>
        <p:nvCxnSpPr>
          <p:cNvPr id="135" name="Straight Connector 16"/>
          <p:cNvCxnSpPr>
            <a:cxnSpLocks noChangeShapeType="1"/>
            <a:stCxn id="131" idx="1"/>
          </p:cNvCxnSpPr>
          <p:nvPr/>
        </p:nvCxnSpPr>
        <p:spPr bwMode="auto">
          <a:xfrm rot="10800000">
            <a:off x="1807276" y="2525613"/>
            <a:ext cx="533400" cy="0"/>
          </a:xfrm>
          <a:prstGeom prst="line">
            <a:avLst/>
          </a:prstGeom>
          <a:noFill/>
          <a:ln w="9525" algn="ctr">
            <a:solidFill>
              <a:schemeClr val="tx1"/>
            </a:solidFill>
            <a:round/>
            <a:headEnd/>
            <a:tailEnd/>
          </a:ln>
        </p:spPr>
      </p:cxnSp>
      <p:sp>
        <p:nvSpPr>
          <p:cNvPr id="136" name="Rectangle 26"/>
          <p:cNvSpPr>
            <a:spLocks noChangeArrowheads="1"/>
          </p:cNvSpPr>
          <p:nvPr/>
        </p:nvSpPr>
        <p:spPr bwMode="auto">
          <a:xfrm>
            <a:off x="4540951" y="210175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37" name="Rectangle 27"/>
          <p:cNvSpPr>
            <a:spLocks noChangeArrowheads="1"/>
          </p:cNvSpPr>
          <p:nvPr/>
        </p:nvSpPr>
        <p:spPr bwMode="auto">
          <a:xfrm>
            <a:off x="4836226" y="210175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38" name="Rectangle 28"/>
          <p:cNvSpPr>
            <a:spLocks noChangeArrowheads="1"/>
          </p:cNvSpPr>
          <p:nvPr/>
        </p:nvSpPr>
        <p:spPr bwMode="auto">
          <a:xfrm>
            <a:off x="4474276" y="2054125"/>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139" name="Straight Connector 30"/>
          <p:cNvCxnSpPr>
            <a:cxnSpLocks noChangeShapeType="1"/>
          </p:cNvCxnSpPr>
          <p:nvPr/>
        </p:nvCxnSpPr>
        <p:spPr bwMode="auto">
          <a:xfrm rot="5400000">
            <a:off x="4540951" y="2101750"/>
            <a:ext cx="252413" cy="252413"/>
          </a:xfrm>
          <a:prstGeom prst="line">
            <a:avLst/>
          </a:prstGeom>
          <a:noFill/>
          <a:ln w="9525" algn="ctr">
            <a:solidFill>
              <a:schemeClr val="tx1"/>
            </a:solidFill>
            <a:round/>
            <a:headEnd/>
            <a:tailEnd/>
          </a:ln>
        </p:spPr>
      </p:cxnSp>
      <p:cxnSp>
        <p:nvCxnSpPr>
          <p:cNvPr id="140" name="Straight Connector 31"/>
          <p:cNvCxnSpPr>
            <a:cxnSpLocks noChangeShapeType="1"/>
          </p:cNvCxnSpPr>
          <p:nvPr/>
        </p:nvCxnSpPr>
        <p:spPr bwMode="auto">
          <a:xfrm rot="5400000">
            <a:off x="4836227" y="2106512"/>
            <a:ext cx="252412" cy="252413"/>
          </a:xfrm>
          <a:prstGeom prst="line">
            <a:avLst/>
          </a:prstGeom>
          <a:noFill/>
          <a:ln w="9525" algn="ctr">
            <a:solidFill>
              <a:schemeClr val="tx1"/>
            </a:solidFill>
            <a:round/>
            <a:headEnd/>
            <a:tailEnd/>
          </a:ln>
        </p:spPr>
      </p:cxnSp>
      <p:sp>
        <p:nvSpPr>
          <p:cNvPr id="141" name="Rectangle 39"/>
          <p:cNvSpPr>
            <a:spLocks noChangeArrowheads="1"/>
          </p:cNvSpPr>
          <p:nvPr/>
        </p:nvSpPr>
        <p:spPr bwMode="auto">
          <a:xfrm>
            <a:off x="4240914" y="1625500"/>
            <a:ext cx="538162" cy="238125"/>
          </a:xfrm>
          <a:prstGeom prst="rect">
            <a:avLst/>
          </a:prstGeom>
          <a:solidFill>
            <a:srgbClr val="1ABDC9"/>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DG</a:t>
            </a:r>
          </a:p>
        </p:txBody>
      </p:sp>
      <p:sp>
        <p:nvSpPr>
          <p:cNvPr id="142" name="Oval 40"/>
          <p:cNvSpPr>
            <a:spLocks noChangeArrowheads="1"/>
          </p:cNvSpPr>
          <p:nvPr/>
        </p:nvSpPr>
        <p:spPr bwMode="auto">
          <a:xfrm>
            <a:off x="4879089" y="1601688"/>
            <a:ext cx="276225" cy="285750"/>
          </a:xfrm>
          <a:prstGeom prst="ellipse">
            <a:avLst/>
          </a:prstGeom>
          <a:solidFill>
            <a:srgbClr val="1ABDC9"/>
          </a:solidFill>
          <a:ln w="9525" algn="ctr">
            <a:solidFill>
              <a:schemeClr val="tx1"/>
            </a:solidFill>
            <a:round/>
            <a:headEnd/>
            <a:tailEnd/>
          </a:ln>
        </p:spPr>
        <p:txBody>
          <a:bodyPr wrap="none" anchor="ctr"/>
          <a:lstStyle/>
          <a:p>
            <a:pPr latinLnBrk="1"/>
            <a:endParaRPr lang="en-US" sz="800" dirty="0"/>
          </a:p>
        </p:txBody>
      </p:sp>
      <p:cxnSp>
        <p:nvCxnSpPr>
          <p:cNvPr id="143" name="Straight Connector 42"/>
          <p:cNvCxnSpPr>
            <a:cxnSpLocks noChangeShapeType="1"/>
            <a:stCxn id="142" idx="2"/>
          </p:cNvCxnSpPr>
          <p:nvPr/>
        </p:nvCxnSpPr>
        <p:spPr bwMode="auto">
          <a:xfrm rot="10800000" flipH="1" flipV="1">
            <a:off x="4879089" y="1744563"/>
            <a:ext cx="752475" cy="923925"/>
          </a:xfrm>
          <a:prstGeom prst="line">
            <a:avLst/>
          </a:prstGeom>
          <a:noFill/>
          <a:ln w="9525" algn="ctr">
            <a:noFill/>
            <a:round/>
            <a:headEnd/>
            <a:tailEnd/>
          </a:ln>
        </p:spPr>
      </p:cxnSp>
      <p:cxnSp>
        <p:nvCxnSpPr>
          <p:cNvPr id="144" name="Straight Connector 45"/>
          <p:cNvCxnSpPr>
            <a:cxnSpLocks noChangeShapeType="1"/>
            <a:stCxn id="142" idx="2"/>
            <a:endCxn id="141" idx="3"/>
          </p:cNvCxnSpPr>
          <p:nvPr/>
        </p:nvCxnSpPr>
        <p:spPr bwMode="auto">
          <a:xfrm rot="10800000">
            <a:off x="4779076" y="1744563"/>
            <a:ext cx="100013" cy="0"/>
          </a:xfrm>
          <a:prstGeom prst="line">
            <a:avLst/>
          </a:prstGeom>
          <a:noFill/>
          <a:ln w="25400" cmpd="dbl" algn="ctr">
            <a:solidFill>
              <a:schemeClr val="tx1"/>
            </a:solidFill>
            <a:round/>
            <a:headEnd/>
            <a:tailEnd/>
          </a:ln>
        </p:spPr>
      </p:cxnSp>
      <p:cxnSp>
        <p:nvCxnSpPr>
          <p:cNvPr id="145" name="Straight Connector 50"/>
          <p:cNvCxnSpPr>
            <a:cxnSpLocks noChangeShapeType="1"/>
            <a:stCxn id="142" idx="6"/>
          </p:cNvCxnSpPr>
          <p:nvPr/>
        </p:nvCxnSpPr>
        <p:spPr bwMode="auto">
          <a:xfrm flipV="1">
            <a:off x="5155314" y="1744563"/>
            <a:ext cx="514350" cy="0"/>
          </a:xfrm>
          <a:prstGeom prst="line">
            <a:avLst/>
          </a:prstGeom>
          <a:noFill/>
          <a:ln w="9525" algn="ctr">
            <a:solidFill>
              <a:schemeClr val="tx1"/>
            </a:solidFill>
            <a:round/>
            <a:headEnd/>
            <a:tailEnd/>
          </a:ln>
        </p:spPr>
      </p:cxnSp>
      <p:sp>
        <p:nvSpPr>
          <p:cNvPr id="146" name="TextBox 52"/>
          <p:cNvSpPr txBox="1">
            <a:spLocks noChangeArrowheads="1"/>
          </p:cNvSpPr>
          <p:nvPr/>
        </p:nvSpPr>
        <p:spPr bwMode="auto">
          <a:xfrm>
            <a:off x="5761739" y="2135088"/>
            <a:ext cx="930063" cy="261610"/>
          </a:xfrm>
          <a:prstGeom prst="rect">
            <a:avLst/>
          </a:prstGeom>
          <a:noFill/>
          <a:ln w="9525">
            <a:noFill/>
            <a:miter lim="800000"/>
            <a:headEnd/>
            <a:tailEnd/>
          </a:ln>
        </p:spPr>
        <p:txBody>
          <a:bodyPr wrap="none">
            <a:spAutoFit/>
          </a:bodyPr>
          <a:lstStyle/>
          <a:p>
            <a:pPr latinLnBrk="1"/>
            <a:r>
              <a:rPr lang="en-GB" sz="1100" b="1" dirty="0">
                <a:solidFill>
                  <a:srgbClr val="005581"/>
                </a:solidFill>
                <a:latin typeface="Arial" pitchFamily="34" charset="0"/>
                <a:cs typeface="Arial" pitchFamily="34" charset="0"/>
              </a:rPr>
              <a:t>690V Swbd</a:t>
            </a:r>
          </a:p>
        </p:txBody>
      </p:sp>
      <p:grpSp>
        <p:nvGrpSpPr>
          <p:cNvPr id="147" name="Group 62"/>
          <p:cNvGrpSpPr>
            <a:grpSpLocks/>
          </p:cNvGrpSpPr>
          <p:nvPr/>
        </p:nvGrpSpPr>
        <p:grpSpPr bwMode="auto">
          <a:xfrm>
            <a:off x="1699326" y="2096988"/>
            <a:ext cx="198438" cy="857250"/>
            <a:chOff x="2897980" y="1543051"/>
            <a:chExt cx="197645" cy="856455"/>
          </a:xfrm>
          <a:solidFill>
            <a:srgbClr val="444444"/>
          </a:solidFill>
        </p:grpSpPr>
        <p:sp>
          <p:nvSpPr>
            <p:cNvPr id="148" name="Freeform 147"/>
            <p:cNvSpPr/>
            <p:nvPr/>
          </p:nvSpPr>
          <p:spPr bwMode="auto">
            <a:xfrm>
              <a:off x="2897980"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49" name="Freeform 148"/>
            <p:cNvSpPr/>
            <p:nvPr/>
          </p:nvSpPr>
          <p:spPr bwMode="auto">
            <a:xfrm flipH="1">
              <a:off x="2978619"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50" name="Freeform 149"/>
            <p:cNvSpPr/>
            <p:nvPr/>
          </p:nvSpPr>
          <p:spPr bwMode="auto">
            <a:xfrm flipV="1">
              <a:off x="2897980"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51" name="Freeform 150"/>
            <p:cNvSpPr/>
            <p:nvPr/>
          </p:nvSpPr>
          <p:spPr bwMode="auto">
            <a:xfrm flipH="1" flipV="1">
              <a:off x="2978619"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152" name="Straight Connector 97"/>
          <p:cNvCxnSpPr>
            <a:cxnSpLocks noChangeShapeType="1"/>
          </p:cNvCxnSpPr>
          <p:nvPr/>
        </p:nvCxnSpPr>
        <p:spPr bwMode="auto">
          <a:xfrm flipV="1">
            <a:off x="5674426" y="3335250"/>
            <a:ext cx="1000132" cy="4762"/>
          </a:xfrm>
          <a:prstGeom prst="line">
            <a:avLst/>
          </a:prstGeom>
          <a:noFill/>
          <a:ln w="9525" algn="ctr">
            <a:solidFill>
              <a:schemeClr val="tx1"/>
            </a:solidFill>
            <a:round/>
            <a:headEnd/>
            <a:tailEnd/>
          </a:ln>
        </p:spPr>
      </p:cxnSp>
      <p:cxnSp>
        <p:nvCxnSpPr>
          <p:cNvPr id="153" name="Straight Connector 108"/>
          <p:cNvCxnSpPr>
            <a:cxnSpLocks noChangeShapeType="1"/>
            <a:stCxn id="157" idx="2"/>
          </p:cNvCxnSpPr>
          <p:nvPr/>
        </p:nvCxnSpPr>
        <p:spPr bwMode="auto">
          <a:xfrm rot="10800000">
            <a:off x="2550226" y="5406925"/>
            <a:ext cx="1038225" cy="4763"/>
          </a:xfrm>
          <a:prstGeom prst="line">
            <a:avLst/>
          </a:prstGeom>
          <a:noFill/>
          <a:ln w="25400" cmpd="dbl" algn="ctr">
            <a:solidFill>
              <a:schemeClr val="tx1"/>
            </a:solidFill>
            <a:round/>
            <a:headEnd/>
            <a:tailEnd/>
          </a:ln>
        </p:spPr>
      </p:cxnSp>
      <p:cxnSp>
        <p:nvCxnSpPr>
          <p:cNvPr id="154" name="Straight Connector 109"/>
          <p:cNvCxnSpPr>
            <a:cxnSpLocks noChangeShapeType="1"/>
          </p:cNvCxnSpPr>
          <p:nvPr/>
        </p:nvCxnSpPr>
        <p:spPr bwMode="auto">
          <a:xfrm rot="10800000">
            <a:off x="2588326" y="4864000"/>
            <a:ext cx="619125" cy="4763"/>
          </a:xfrm>
          <a:prstGeom prst="line">
            <a:avLst/>
          </a:prstGeom>
          <a:noFill/>
          <a:ln w="25400" cmpd="dbl" algn="ctr">
            <a:solidFill>
              <a:schemeClr val="tx1"/>
            </a:solidFill>
            <a:round/>
            <a:headEnd/>
            <a:tailEnd/>
          </a:ln>
        </p:spPr>
      </p:cxnSp>
      <p:cxnSp>
        <p:nvCxnSpPr>
          <p:cNvPr id="155" name="Straight Connector 110"/>
          <p:cNvCxnSpPr>
            <a:cxnSpLocks noChangeShapeType="1"/>
            <a:endCxn id="157" idx="6"/>
          </p:cNvCxnSpPr>
          <p:nvPr/>
        </p:nvCxnSpPr>
        <p:spPr bwMode="auto">
          <a:xfrm rot="10800000" flipV="1">
            <a:off x="4007551" y="5411688"/>
            <a:ext cx="1704975" cy="0"/>
          </a:xfrm>
          <a:prstGeom prst="line">
            <a:avLst/>
          </a:prstGeom>
          <a:noFill/>
          <a:ln w="9525" algn="ctr">
            <a:solidFill>
              <a:schemeClr val="tx1"/>
            </a:solidFill>
            <a:round/>
            <a:headEnd/>
            <a:tailEnd/>
          </a:ln>
        </p:spPr>
      </p:cxnSp>
      <p:sp>
        <p:nvSpPr>
          <p:cNvPr id="156" name="Rectangle 155"/>
          <p:cNvSpPr/>
          <p:nvPr/>
        </p:nvSpPr>
        <p:spPr bwMode="auto">
          <a:xfrm flipV="1">
            <a:off x="2350201" y="4673500"/>
            <a:ext cx="257175" cy="885825"/>
          </a:xfrm>
          <a:prstGeom prst="rect">
            <a:avLst/>
          </a:prstGeom>
          <a:solidFill>
            <a:srgbClr val="1ABDC9"/>
          </a:solidFill>
          <a:ln w="9525" algn="ctr">
            <a:solidFill>
              <a:schemeClr val="tx1"/>
            </a:solidFill>
            <a:round/>
            <a:headEnd/>
            <a:tailEnd/>
          </a:ln>
        </p:spPr>
        <p:txBody>
          <a:bodyPr vert="vert" wrap="none" anchor="ctr"/>
          <a:lstStyle/>
          <a:p>
            <a:pPr algn="ctr" latinLnBrk="1">
              <a:defRPr/>
            </a:pPr>
            <a:r>
              <a:rPr lang="en-GB" sz="1000" b="1" dirty="0">
                <a:solidFill>
                  <a:srgbClr val="005581"/>
                </a:solidFill>
                <a:latin typeface="Arial" pitchFamily="34" charset="0"/>
                <a:cs typeface="Arial" pitchFamily="34" charset="0"/>
              </a:rPr>
              <a:t>Gearbox</a:t>
            </a:r>
            <a:endParaRPr lang="en-GB" sz="900" b="1" dirty="0">
              <a:solidFill>
                <a:srgbClr val="005581"/>
              </a:solidFill>
              <a:latin typeface="Arial" pitchFamily="34" charset="0"/>
              <a:cs typeface="Arial" pitchFamily="34" charset="0"/>
            </a:endParaRPr>
          </a:p>
        </p:txBody>
      </p:sp>
      <p:sp>
        <p:nvSpPr>
          <p:cNvPr id="157" name="Oval 113"/>
          <p:cNvSpPr>
            <a:spLocks noChangeArrowheads="1"/>
          </p:cNvSpPr>
          <p:nvPr/>
        </p:nvSpPr>
        <p:spPr bwMode="auto">
          <a:xfrm>
            <a:off x="3588451" y="5206900"/>
            <a:ext cx="419100" cy="409575"/>
          </a:xfrm>
          <a:prstGeom prst="ellipse">
            <a:avLst/>
          </a:prstGeom>
          <a:solidFill>
            <a:srgbClr val="1ABDC9"/>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PTI / </a:t>
            </a:r>
          </a:p>
          <a:p>
            <a:pPr latinLnBrk="1"/>
            <a:r>
              <a:rPr lang="en-GB" sz="900" b="1" dirty="0">
                <a:solidFill>
                  <a:srgbClr val="005581"/>
                </a:solidFill>
                <a:latin typeface="Arial" pitchFamily="34" charset="0"/>
                <a:cs typeface="Arial" pitchFamily="34" charset="0"/>
              </a:rPr>
              <a:t>PTO</a:t>
            </a:r>
          </a:p>
        </p:txBody>
      </p:sp>
      <p:cxnSp>
        <p:nvCxnSpPr>
          <p:cNvPr id="158" name="Straight Connector 114"/>
          <p:cNvCxnSpPr>
            <a:cxnSpLocks noChangeShapeType="1"/>
          </p:cNvCxnSpPr>
          <p:nvPr/>
        </p:nvCxnSpPr>
        <p:spPr bwMode="auto">
          <a:xfrm rot="5400000" flipH="1" flipV="1">
            <a:off x="4788602" y="5097362"/>
            <a:ext cx="1795462" cy="4763"/>
          </a:xfrm>
          <a:prstGeom prst="line">
            <a:avLst/>
          </a:prstGeom>
          <a:noFill/>
          <a:ln w="50800" algn="ctr">
            <a:solidFill>
              <a:srgbClr val="444444"/>
            </a:solidFill>
            <a:round/>
            <a:headEnd/>
            <a:tailEnd/>
          </a:ln>
        </p:spPr>
      </p:cxnSp>
      <p:cxnSp>
        <p:nvCxnSpPr>
          <p:cNvPr id="159" name="Straight Connector 115"/>
          <p:cNvCxnSpPr>
            <a:cxnSpLocks noChangeShapeType="1"/>
            <a:stCxn id="156" idx="1"/>
          </p:cNvCxnSpPr>
          <p:nvPr/>
        </p:nvCxnSpPr>
        <p:spPr bwMode="auto">
          <a:xfrm rot="10800000" flipV="1">
            <a:off x="1816801" y="5116413"/>
            <a:ext cx="533400" cy="0"/>
          </a:xfrm>
          <a:prstGeom prst="line">
            <a:avLst/>
          </a:prstGeom>
          <a:noFill/>
          <a:ln w="9525" algn="ctr">
            <a:solidFill>
              <a:schemeClr val="tx1"/>
            </a:solidFill>
            <a:round/>
            <a:headEnd/>
            <a:tailEnd/>
          </a:ln>
        </p:spPr>
      </p:cxnSp>
      <p:sp>
        <p:nvSpPr>
          <p:cNvPr id="160" name="Rectangle 116"/>
          <p:cNvSpPr>
            <a:spLocks noChangeArrowheads="1"/>
          </p:cNvSpPr>
          <p:nvPr/>
        </p:nvSpPr>
        <p:spPr bwMode="auto">
          <a:xfrm flipV="1">
            <a:off x="4550476" y="528310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61" name="Rectangle 117"/>
          <p:cNvSpPr>
            <a:spLocks noChangeArrowheads="1"/>
          </p:cNvSpPr>
          <p:nvPr/>
        </p:nvSpPr>
        <p:spPr bwMode="auto">
          <a:xfrm flipV="1">
            <a:off x="4845751" y="528310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62" name="Rectangle 118"/>
          <p:cNvSpPr>
            <a:spLocks noChangeArrowheads="1"/>
          </p:cNvSpPr>
          <p:nvPr/>
        </p:nvSpPr>
        <p:spPr bwMode="auto">
          <a:xfrm flipV="1">
            <a:off x="4483801" y="5235475"/>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163" name="Straight Connector 119"/>
          <p:cNvCxnSpPr>
            <a:cxnSpLocks noChangeShapeType="1"/>
          </p:cNvCxnSpPr>
          <p:nvPr/>
        </p:nvCxnSpPr>
        <p:spPr bwMode="auto">
          <a:xfrm rot="10800000" flipV="1">
            <a:off x="4552064" y="5284688"/>
            <a:ext cx="255587" cy="254000"/>
          </a:xfrm>
          <a:prstGeom prst="line">
            <a:avLst/>
          </a:prstGeom>
          <a:noFill/>
          <a:ln w="9525" algn="ctr">
            <a:solidFill>
              <a:schemeClr val="tx1"/>
            </a:solidFill>
            <a:round/>
            <a:headEnd/>
            <a:tailEnd/>
          </a:ln>
        </p:spPr>
      </p:cxnSp>
      <p:cxnSp>
        <p:nvCxnSpPr>
          <p:cNvPr id="164" name="Straight Connector 120"/>
          <p:cNvCxnSpPr>
            <a:cxnSpLocks noChangeShapeType="1"/>
          </p:cNvCxnSpPr>
          <p:nvPr/>
        </p:nvCxnSpPr>
        <p:spPr bwMode="auto">
          <a:xfrm rot="5400000">
            <a:off x="4846545" y="5283894"/>
            <a:ext cx="255588" cy="254000"/>
          </a:xfrm>
          <a:prstGeom prst="line">
            <a:avLst/>
          </a:prstGeom>
          <a:noFill/>
          <a:ln w="9525" algn="ctr">
            <a:solidFill>
              <a:schemeClr val="tx1"/>
            </a:solidFill>
            <a:round/>
            <a:headEnd/>
            <a:tailEnd/>
          </a:ln>
        </p:spPr>
      </p:cxnSp>
      <p:sp>
        <p:nvSpPr>
          <p:cNvPr id="165" name="Rectangle 121"/>
          <p:cNvSpPr>
            <a:spLocks noChangeArrowheads="1"/>
          </p:cNvSpPr>
          <p:nvPr/>
        </p:nvSpPr>
        <p:spPr bwMode="auto">
          <a:xfrm>
            <a:off x="4250439" y="5759350"/>
            <a:ext cx="538162" cy="238125"/>
          </a:xfrm>
          <a:prstGeom prst="rect">
            <a:avLst/>
          </a:prstGeom>
          <a:solidFill>
            <a:srgbClr val="1ABDC9"/>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DG</a:t>
            </a:r>
          </a:p>
        </p:txBody>
      </p:sp>
      <p:sp>
        <p:nvSpPr>
          <p:cNvPr id="166" name="Oval 122"/>
          <p:cNvSpPr>
            <a:spLocks noChangeArrowheads="1"/>
          </p:cNvSpPr>
          <p:nvPr/>
        </p:nvSpPr>
        <p:spPr bwMode="auto">
          <a:xfrm flipV="1">
            <a:off x="4888614" y="5735538"/>
            <a:ext cx="276225" cy="285750"/>
          </a:xfrm>
          <a:prstGeom prst="ellipse">
            <a:avLst/>
          </a:prstGeom>
          <a:solidFill>
            <a:srgbClr val="1ABDC9"/>
          </a:solidFill>
          <a:ln w="9525" algn="ctr">
            <a:solidFill>
              <a:schemeClr val="tx1"/>
            </a:solidFill>
            <a:round/>
            <a:headEnd/>
            <a:tailEnd/>
          </a:ln>
        </p:spPr>
        <p:txBody>
          <a:bodyPr wrap="none" anchor="ctr"/>
          <a:lstStyle/>
          <a:p>
            <a:pPr latinLnBrk="1"/>
            <a:endParaRPr lang="en-US" sz="800" dirty="0"/>
          </a:p>
        </p:txBody>
      </p:sp>
      <p:cxnSp>
        <p:nvCxnSpPr>
          <p:cNvPr id="167" name="Straight Connector 123"/>
          <p:cNvCxnSpPr>
            <a:cxnSpLocks noChangeShapeType="1"/>
            <a:stCxn id="166" idx="2"/>
          </p:cNvCxnSpPr>
          <p:nvPr/>
        </p:nvCxnSpPr>
        <p:spPr bwMode="auto">
          <a:xfrm rot="10800000" flipH="1">
            <a:off x="4888614" y="4954488"/>
            <a:ext cx="752475" cy="923925"/>
          </a:xfrm>
          <a:prstGeom prst="line">
            <a:avLst/>
          </a:prstGeom>
          <a:noFill/>
          <a:ln w="9525" algn="ctr">
            <a:noFill/>
            <a:round/>
            <a:headEnd/>
            <a:tailEnd/>
          </a:ln>
        </p:spPr>
      </p:cxnSp>
      <p:cxnSp>
        <p:nvCxnSpPr>
          <p:cNvPr id="168" name="Straight Connector 124"/>
          <p:cNvCxnSpPr>
            <a:cxnSpLocks noChangeShapeType="1"/>
            <a:stCxn id="166" idx="2"/>
            <a:endCxn id="165" idx="3"/>
          </p:cNvCxnSpPr>
          <p:nvPr/>
        </p:nvCxnSpPr>
        <p:spPr bwMode="auto">
          <a:xfrm rot="10800000" flipV="1">
            <a:off x="4788601" y="5878413"/>
            <a:ext cx="100013" cy="0"/>
          </a:xfrm>
          <a:prstGeom prst="line">
            <a:avLst/>
          </a:prstGeom>
          <a:noFill/>
          <a:ln w="25400" cmpd="dbl" algn="ctr">
            <a:solidFill>
              <a:schemeClr val="tx1"/>
            </a:solidFill>
            <a:round/>
            <a:headEnd/>
            <a:tailEnd/>
          </a:ln>
        </p:spPr>
      </p:cxnSp>
      <p:cxnSp>
        <p:nvCxnSpPr>
          <p:cNvPr id="169" name="Straight Connector 125"/>
          <p:cNvCxnSpPr>
            <a:cxnSpLocks noChangeShapeType="1"/>
            <a:stCxn id="166" idx="6"/>
          </p:cNvCxnSpPr>
          <p:nvPr/>
        </p:nvCxnSpPr>
        <p:spPr bwMode="auto">
          <a:xfrm>
            <a:off x="5164839" y="5878413"/>
            <a:ext cx="514350" cy="0"/>
          </a:xfrm>
          <a:prstGeom prst="line">
            <a:avLst/>
          </a:prstGeom>
          <a:noFill/>
          <a:ln w="9525" algn="ctr">
            <a:solidFill>
              <a:schemeClr val="tx1"/>
            </a:solidFill>
            <a:round/>
            <a:headEnd/>
            <a:tailEnd/>
          </a:ln>
        </p:spPr>
      </p:cxnSp>
      <p:grpSp>
        <p:nvGrpSpPr>
          <p:cNvPr id="170" name="Group 62"/>
          <p:cNvGrpSpPr>
            <a:grpSpLocks/>
          </p:cNvGrpSpPr>
          <p:nvPr/>
        </p:nvGrpSpPr>
        <p:grpSpPr bwMode="auto">
          <a:xfrm flipV="1">
            <a:off x="1708851" y="4689375"/>
            <a:ext cx="198438" cy="855663"/>
            <a:chOff x="2897980" y="1543051"/>
            <a:chExt cx="197645" cy="856455"/>
          </a:xfrm>
          <a:solidFill>
            <a:srgbClr val="444444"/>
          </a:solidFill>
        </p:grpSpPr>
        <p:sp>
          <p:nvSpPr>
            <p:cNvPr id="171" name="Freeform 170"/>
            <p:cNvSpPr/>
            <p:nvPr/>
          </p:nvSpPr>
          <p:spPr bwMode="auto">
            <a:xfrm>
              <a:off x="2897980"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72" name="Freeform 171"/>
            <p:cNvSpPr/>
            <p:nvPr/>
          </p:nvSpPr>
          <p:spPr bwMode="auto">
            <a:xfrm flipH="1">
              <a:off x="2978619"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73" name="Freeform 172"/>
            <p:cNvSpPr/>
            <p:nvPr/>
          </p:nvSpPr>
          <p:spPr bwMode="auto">
            <a:xfrm flipV="1">
              <a:off x="2897980"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74" name="Freeform 173"/>
            <p:cNvSpPr/>
            <p:nvPr/>
          </p:nvSpPr>
          <p:spPr bwMode="auto">
            <a:xfrm flipH="1" flipV="1">
              <a:off x="2978619"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175" name="Straight Connector 134"/>
          <p:cNvCxnSpPr>
            <a:cxnSpLocks noChangeShapeType="1"/>
          </p:cNvCxnSpPr>
          <p:nvPr/>
        </p:nvCxnSpPr>
        <p:spPr bwMode="auto">
          <a:xfrm rot="16200000" flipH="1">
            <a:off x="5560126" y="3840063"/>
            <a:ext cx="257175" cy="9525"/>
          </a:xfrm>
          <a:prstGeom prst="line">
            <a:avLst/>
          </a:prstGeom>
          <a:noFill/>
          <a:ln w="50800" algn="ctr">
            <a:solidFill>
              <a:srgbClr val="444444"/>
            </a:solidFill>
            <a:round/>
            <a:headEnd/>
            <a:tailEnd/>
          </a:ln>
        </p:spPr>
      </p:cxnSp>
      <p:cxnSp>
        <p:nvCxnSpPr>
          <p:cNvPr id="176" name="Straight Connector 142"/>
          <p:cNvCxnSpPr>
            <a:cxnSpLocks noChangeShapeType="1"/>
          </p:cNvCxnSpPr>
          <p:nvPr/>
        </p:nvCxnSpPr>
        <p:spPr bwMode="auto">
          <a:xfrm rot="16200000" flipH="1">
            <a:off x="5614895" y="3504307"/>
            <a:ext cx="223837" cy="95250"/>
          </a:xfrm>
          <a:prstGeom prst="line">
            <a:avLst/>
          </a:prstGeom>
          <a:noFill/>
          <a:ln w="50800" algn="ctr">
            <a:solidFill>
              <a:srgbClr val="444444"/>
            </a:solidFill>
            <a:round/>
            <a:headEnd/>
            <a:tailEnd/>
          </a:ln>
        </p:spPr>
      </p:cxnSp>
      <p:cxnSp>
        <p:nvCxnSpPr>
          <p:cNvPr id="177" name="Straight Connector 144"/>
          <p:cNvCxnSpPr>
            <a:cxnSpLocks noChangeShapeType="1"/>
          </p:cNvCxnSpPr>
          <p:nvPr/>
        </p:nvCxnSpPr>
        <p:spPr bwMode="auto">
          <a:xfrm rot="16200000" flipH="1">
            <a:off x="5629182" y="4009132"/>
            <a:ext cx="223837" cy="95250"/>
          </a:xfrm>
          <a:prstGeom prst="line">
            <a:avLst/>
          </a:prstGeom>
          <a:noFill/>
          <a:ln w="50800" algn="ctr">
            <a:solidFill>
              <a:srgbClr val="444444"/>
            </a:solidFill>
            <a:round/>
            <a:headEnd/>
            <a:tailEnd/>
          </a:ln>
        </p:spPr>
      </p:cxnSp>
      <p:sp>
        <p:nvSpPr>
          <p:cNvPr id="178" name="TextBox 149"/>
          <p:cNvSpPr txBox="1">
            <a:spLocks noChangeArrowheads="1"/>
          </p:cNvSpPr>
          <p:nvPr/>
        </p:nvSpPr>
        <p:spPr bwMode="auto">
          <a:xfrm>
            <a:off x="5723639" y="5059263"/>
            <a:ext cx="930063" cy="261610"/>
          </a:xfrm>
          <a:prstGeom prst="rect">
            <a:avLst/>
          </a:prstGeom>
          <a:noFill/>
          <a:ln w="9525">
            <a:noFill/>
            <a:miter lim="800000"/>
            <a:headEnd/>
            <a:tailEnd/>
          </a:ln>
        </p:spPr>
        <p:txBody>
          <a:bodyPr wrap="none">
            <a:spAutoFit/>
          </a:bodyPr>
          <a:lstStyle/>
          <a:p>
            <a:pPr latinLnBrk="1"/>
            <a:r>
              <a:rPr lang="en-GB" sz="1100" b="1" dirty="0">
                <a:solidFill>
                  <a:srgbClr val="005581"/>
                </a:solidFill>
                <a:latin typeface="Arial" pitchFamily="34" charset="0"/>
                <a:cs typeface="Arial" pitchFamily="34" charset="0"/>
              </a:rPr>
              <a:t>690V Swbd</a:t>
            </a:r>
          </a:p>
        </p:txBody>
      </p:sp>
      <p:cxnSp>
        <p:nvCxnSpPr>
          <p:cNvPr id="179" name="Straight Connector 97"/>
          <p:cNvCxnSpPr>
            <a:cxnSpLocks noChangeShapeType="1"/>
          </p:cNvCxnSpPr>
          <p:nvPr/>
        </p:nvCxnSpPr>
        <p:spPr bwMode="auto">
          <a:xfrm flipV="1">
            <a:off x="5674426" y="4335382"/>
            <a:ext cx="1000132" cy="4762"/>
          </a:xfrm>
          <a:prstGeom prst="line">
            <a:avLst/>
          </a:prstGeom>
          <a:noFill/>
          <a:ln w="9525" algn="ctr">
            <a:solidFill>
              <a:schemeClr val="tx1"/>
            </a:solidFill>
            <a:round/>
            <a:headEnd/>
            <a:tailEnd/>
          </a:ln>
        </p:spPr>
      </p:cxnSp>
      <p:cxnSp>
        <p:nvCxnSpPr>
          <p:cNvPr id="180" name="Straight Connector 97"/>
          <p:cNvCxnSpPr>
            <a:cxnSpLocks noChangeShapeType="1"/>
            <a:stCxn id="123" idx="3"/>
            <a:endCxn id="126" idx="2"/>
          </p:cNvCxnSpPr>
          <p:nvPr/>
        </p:nvCxnSpPr>
        <p:spPr bwMode="auto">
          <a:xfrm flipV="1">
            <a:off x="7646110" y="3722111"/>
            <a:ext cx="347645" cy="3666"/>
          </a:xfrm>
          <a:prstGeom prst="line">
            <a:avLst/>
          </a:prstGeom>
          <a:noFill/>
          <a:ln w="9525" algn="ctr">
            <a:solidFill>
              <a:schemeClr val="tx1"/>
            </a:solidFill>
            <a:round/>
            <a:headEnd/>
            <a:tailEnd/>
          </a:ln>
        </p:spPr>
      </p:cxnSp>
      <p:cxnSp>
        <p:nvCxnSpPr>
          <p:cNvPr id="181" name="Straight Connector 16"/>
          <p:cNvCxnSpPr>
            <a:cxnSpLocks noChangeShapeType="1"/>
          </p:cNvCxnSpPr>
          <p:nvPr/>
        </p:nvCxnSpPr>
        <p:spPr bwMode="auto">
          <a:xfrm rot="10800000">
            <a:off x="1816774" y="2549432"/>
            <a:ext cx="533400" cy="0"/>
          </a:xfrm>
          <a:prstGeom prst="line">
            <a:avLst/>
          </a:prstGeom>
          <a:noFill/>
          <a:ln w="9525" algn="ctr">
            <a:solidFill>
              <a:schemeClr val="tx1"/>
            </a:solidFill>
            <a:round/>
            <a:headEnd/>
            <a:tailEnd/>
          </a:ln>
        </p:spPr>
      </p:cxnSp>
      <p:cxnSp>
        <p:nvCxnSpPr>
          <p:cNvPr id="182" name="Straight Connector 115"/>
          <p:cNvCxnSpPr>
            <a:cxnSpLocks noChangeShapeType="1"/>
          </p:cNvCxnSpPr>
          <p:nvPr/>
        </p:nvCxnSpPr>
        <p:spPr bwMode="auto">
          <a:xfrm rot="10800000" flipV="1">
            <a:off x="1799662" y="5132137"/>
            <a:ext cx="533400" cy="0"/>
          </a:xfrm>
          <a:prstGeom prst="line">
            <a:avLst/>
          </a:prstGeom>
          <a:noFill/>
          <a:ln w="9525" algn="ctr">
            <a:solidFill>
              <a:schemeClr val="tx1"/>
            </a:solidFill>
            <a:round/>
            <a:headEnd/>
            <a:tailEnd/>
          </a:ln>
        </p:spPr>
      </p:cxnSp>
      <p:cxnSp>
        <p:nvCxnSpPr>
          <p:cNvPr id="183" name="Straight Arrow Connector 182"/>
          <p:cNvCxnSpPr/>
          <p:nvPr/>
        </p:nvCxnSpPr>
        <p:spPr>
          <a:xfrm>
            <a:off x="5169601" y="1744562"/>
            <a:ext cx="533400"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184" name="Straight Arrow Connector 183"/>
          <p:cNvCxnSpPr>
            <a:endCxn id="133" idx="6"/>
          </p:cNvCxnSpPr>
          <p:nvPr/>
        </p:nvCxnSpPr>
        <p:spPr>
          <a:xfrm flipH="1">
            <a:off x="3998026" y="2227956"/>
            <a:ext cx="1681163" cy="2382"/>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185" name="Straight Arrow Connector 184"/>
          <p:cNvCxnSpPr/>
          <p:nvPr/>
        </p:nvCxnSpPr>
        <p:spPr>
          <a:xfrm flipH="1">
            <a:off x="2540700" y="2227956"/>
            <a:ext cx="1038226" cy="7145"/>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186" name="Straight Arrow Connector 185"/>
          <p:cNvCxnSpPr/>
          <p:nvPr/>
        </p:nvCxnSpPr>
        <p:spPr>
          <a:xfrm flipH="1">
            <a:off x="2550226" y="5399780"/>
            <a:ext cx="1038226" cy="7145"/>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187" name="Straight Arrow Connector 186"/>
          <p:cNvCxnSpPr/>
          <p:nvPr/>
        </p:nvCxnSpPr>
        <p:spPr>
          <a:xfrm flipH="1">
            <a:off x="3985166" y="5408541"/>
            <a:ext cx="1681163" cy="2382"/>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188" name="Straight Arrow Connector 187"/>
          <p:cNvCxnSpPr/>
          <p:nvPr/>
        </p:nvCxnSpPr>
        <p:spPr>
          <a:xfrm flipV="1">
            <a:off x="5139979" y="5878412"/>
            <a:ext cx="553496" cy="1"/>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sp>
        <p:nvSpPr>
          <p:cNvPr id="189" name="Rectangle 5"/>
          <p:cNvSpPr>
            <a:spLocks noChangeArrowheads="1"/>
          </p:cNvSpPr>
          <p:nvPr/>
        </p:nvSpPr>
        <p:spPr bwMode="auto">
          <a:xfrm>
            <a:off x="3210626" y="4620016"/>
            <a:ext cx="1469231" cy="447675"/>
          </a:xfrm>
          <a:prstGeom prst="rect">
            <a:avLst/>
          </a:prstGeom>
          <a:solidFill>
            <a:schemeClr val="bg1"/>
          </a:solidFill>
          <a:ln w="9525" algn="ctr">
            <a:solidFill>
              <a:schemeClr val="tx1"/>
            </a:solidFill>
            <a:round/>
            <a:headEnd/>
            <a:tailEnd/>
          </a:ln>
        </p:spPr>
        <p:txBody>
          <a:bodyPr wrap="none" anchor="ctr"/>
          <a:lstStyle/>
          <a:p>
            <a:pPr latinLnBrk="1"/>
            <a:r>
              <a:rPr lang="en-GB" sz="1100" b="1" dirty="0">
                <a:solidFill>
                  <a:srgbClr val="005581"/>
                </a:solidFill>
                <a:latin typeface="Arial" pitchFamily="34" charset="0"/>
                <a:cs typeface="Arial" pitchFamily="34" charset="0"/>
              </a:rPr>
              <a:t>Main Diesel Engine</a:t>
            </a:r>
          </a:p>
        </p:txBody>
      </p:sp>
    </p:spTree>
    <p:extLst>
      <p:ext uri="{BB962C8B-B14F-4D97-AF65-F5344CB8AC3E}">
        <p14:creationId xmlns:p14="http://schemas.microsoft.com/office/powerpoint/2010/main" val="25455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3986" y="484094"/>
            <a:ext cx="6252310" cy="496634"/>
          </a:xfrm>
        </p:spPr>
        <p:txBody>
          <a:bodyPr/>
          <a:lstStyle/>
          <a:p>
            <a:pPr algn="ctr"/>
            <a:r>
              <a:rPr lang="en-GB" dirty="0" smtClean="0"/>
              <a:t>Modes of Operation: RAS Operations</a:t>
            </a:r>
            <a:endParaRPr lang="en-GB" dirty="0"/>
          </a:p>
        </p:txBody>
      </p:sp>
      <p:sp>
        <p:nvSpPr>
          <p:cNvPr id="118" name="TextBox 117"/>
          <p:cNvSpPr txBox="1"/>
          <p:nvPr/>
        </p:nvSpPr>
        <p:spPr>
          <a:xfrm>
            <a:off x="330635" y="1537047"/>
            <a:ext cx="8352928" cy="523220"/>
          </a:xfrm>
          <a:prstGeom prst="rect">
            <a:avLst/>
          </a:prstGeom>
          <a:noFill/>
        </p:spPr>
        <p:txBody>
          <a:bodyPr wrap="square" rtlCol="0">
            <a:spAutoFit/>
          </a:bodyPr>
          <a:lstStyle/>
          <a:p>
            <a:r>
              <a:rPr lang="en-GB" sz="1400" b="1" dirty="0">
                <a:solidFill>
                  <a:srgbClr val="005581"/>
                </a:solidFill>
                <a:latin typeface="Arial" pitchFamily="34" charset="0"/>
                <a:ea typeface="Tahoma" pitchFamily="34" charset="0"/>
                <a:cs typeface="Arial" pitchFamily="34" charset="0"/>
              </a:rPr>
              <a:t>Operation between 10 and 16 knots</a:t>
            </a:r>
          </a:p>
          <a:p>
            <a:r>
              <a:rPr lang="en-GB" sz="1400" b="1" dirty="0">
                <a:solidFill>
                  <a:srgbClr val="005581"/>
                </a:solidFill>
                <a:latin typeface="Arial" pitchFamily="34" charset="0"/>
                <a:ea typeface="Tahoma" pitchFamily="34" charset="0"/>
                <a:cs typeface="Arial" pitchFamily="34" charset="0"/>
              </a:rPr>
              <a:t>One Shaft Generator operation as standby</a:t>
            </a:r>
          </a:p>
        </p:txBody>
      </p:sp>
      <p:cxnSp>
        <p:nvCxnSpPr>
          <p:cNvPr id="75" name="Straight Connector 69"/>
          <p:cNvCxnSpPr>
            <a:cxnSpLocks noChangeShapeType="1"/>
          </p:cNvCxnSpPr>
          <p:nvPr/>
        </p:nvCxnSpPr>
        <p:spPr bwMode="auto">
          <a:xfrm rot="16200000" flipH="1">
            <a:off x="6067290" y="3926718"/>
            <a:ext cx="1314450" cy="4762"/>
          </a:xfrm>
          <a:prstGeom prst="line">
            <a:avLst/>
          </a:prstGeom>
          <a:noFill/>
          <a:ln w="50800" algn="ctr">
            <a:solidFill>
              <a:srgbClr val="444444"/>
            </a:solidFill>
            <a:round/>
            <a:headEnd/>
            <a:tailEnd/>
          </a:ln>
        </p:spPr>
      </p:cxnSp>
      <p:sp>
        <p:nvSpPr>
          <p:cNvPr id="76" name="Rectangle 71"/>
          <p:cNvSpPr>
            <a:spLocks noChangeArrowheads="1"/>
          </p:cNvSpPr>
          <p:nvPr/>
        </p:nvSpPr>
        <p:spPr bwMode="auto">
          <a:xfrm>
            <a:off x="7074561" y="3676689"/>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77" name="Rectangle 72"/>
          <p:cNvSpPr>
            <a:spLocks noChangeArrowheads="1"/>
          </p:cNvSpPr>
          <p:nvPr/>
        </p:nvSpPr>
        <p:spPr bwMode="auto">
          <a:xfrm>
            <a:off x="7369836" y="3676689"/>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78" name="Rectangle 73"/>
          <p:cNvSpPr>
            <a:spLocks noChangeArrowheads="1"/>
          </p:cNvSpPr>
          <p:nvPr/>
        </p:nvSpPr>
        <p:spPr bwMode="auto">
          <a:xfrm>
            <a:off x="7007886" y="3629064"/>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79" name="Straight Connector 74"/>
          <p:cNvCxnSpPr>
            <a:cxnSpLocks noChangeShapeType="1"/>
          </p:cNvCxnSpPr>
          <p:nvPr/>
        </p:nvCxnSpPr>
        <p:spPr bwMode="auto">
          <a:xfrm rot="5400000">
            <a:off x="7074561" y="3676689"/>
            <a:ext cx="252412" cy="252412"/>
          </a:xfrm>
          <a:prstGeom prst="line">
            <a:avLst/>
          </a:prstGeom>
          <a:noFill/>
          <a:ln w="9525" algn="ctr">
            <a:solidFill>
              <a:schemeClr val="tx1"/>
            </a:solidFill>
            <a:round/>
            <a:headEnd/>
            <a:tailEnd/>
          </a:ln>
        </p:spPr>
      </p:cxnSp>
      <p:cxnSp>
        <p:nvCxnSpPr>
          <p:cNvPr id="80" name="Straight Connector 75"/>
          <p:cNvCxnSpPr>
            <a:cxnSpLocks noChangeShapeType="1"/>
          </p:cNvCxnSpPr>
          <p:nvPr/>
        </p:nvCxnSpPr>
        <p:spPr bwMode="auto">
          <a:xfrm rot="5400000">
            <a:off x="7369835" y="3681452"/>
            <a:ext cx="252413" cy="252412"/>
          </a:xfrm>
          <a:prstGeom prst="line">
            <a:avLst/>
          </a:prstGeom>
          <a:noFill/>
          <a:ln w="9525" algn="ctr">
            <a:solidFill>
              <a:schemeClr val="tx1"/>
            </a:solidFill>
            <a:round/>
            <a:headEnd/>
            <a:tailEnd/>
          </a:ln>
        </p:spPr>
      </p:cxnSp>
      <p:sp>
        <p:nvSpPr>
          <p:cNvPr id="81" name="Oval 81"/>
          <p:cNvSpPr>
            <a:spLocks noChangeArrowheads="1"/>
          </p:cNvSpPr>
          <p:nvPr/>
        </p:nvSpPr>
        <p:spPr bwMode="auto">
          <a:xfrm>
            <a:off x="8041332" y="3595724"/>
            <a:ext cx="419100" cy="409575"/>
          </a:xfrm>
          <a:prstGeom prst="ellipse">
            <a:avLst/>
          </a:prstGeom>
          <a:solidFill>
            <a:schemeClr val="bg1"/>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Bow</a:t>
            </a:r>
          </a:p>
          <a:p>
            <a:pPr latinLnBrk="1"/>
            <a:r>
              <a:rPr lang="en-GB" sz="900" b="1" dirty="0">
                <a:solidFill>
                  <a:srgbClr val="005581"/>
                </a:solidFill>
                <a:latin typeface="Arial" pitchFamily="34" charset="0"/>
                <a:cs typeface="Arial" pitchFamily="34" charset="0"/>
              </a:rPr>
              <a:t>Trust.</a:t>
            </a:r>
          </a:p>
        </p:txBody>
      </p:sp>
      <p:cxnSp>
        <p:nvCxnSpPr>
          <p:cNvPr id="82" name="Straight Connector 86"/>
          <p:cNvCxnSpPr>
            <a:cxnSpLocks noChangeShapeType="1"/>
          </p:cNvCxnSpPr>
          <p:nvPr/>
        </p:nvCxnSpPr>
        <p:spPr bwMode="auto">
          <a:xfrm flipV="1">
            <a:off x="6722134" y="3771940"/>
            <a:ext cx="309562" cy="0"/>
          </a:xfrm>
          <a:prstGeom prst="line">
            <a:avLst/>
          </a:prstGeom>
          <a:noFill/>
          <a:ln w="9525" algn="ctr">
            <a:solidFill>
              <a:schemeClr val="tx1"/>
            </a:solidFill>
            <a:round/>
            <a:headEnd/>
            <a:tailEnd/>
          </a:ln>
        </p:spPr>
      </p:cxnSp>
      <p:cxnSp>
        <p:nvCxnSpPr>
          <p:cNvPr id="83" name="Straight Connector 82"/>
          <p:cNvCxnSpPr>
            <a:cxnSpLocks noChangeShapeType="1"/>
            <a:stCxn id="88" idx="2"/>
          </p:cNvCxnSpPr>
          <p:nvPr/>
        </p:nvCxnSpPr>
        <p:spPr bwMode="auto">
          <a:xfrm rot="10800000" flipV="1">
            <a:off x="2588277" y="2309838"/>
            <a:ext cx="1038225" cy="4762"/>
          </a:xfrm>
          <a:prstGeom prst="line">
            <a:avLst/>
          </a:prstGeom>
          <a:noFill/>
          <a:ln w="25400" cmpd="dbl" algn="ctr">
            <a:solidFill>
              <a:schemeClr val="tx1"/>
            </a:solidFill>
            <a:round/>
            <a:headEnd/>
            <a:tailEnd/>
          </a:ln>
        </p:spPr>
      </p:cxnSp>
      <p:cxnSp>
        <p:nvCxnSpPr>
          <p:cNvPr id="84" name="Straight Connector 83"/>
          <p:cNvCxnSpPr>
            <a:cxnSpLocks noChangeShapeType="1"/>
            <a:stCxn id="87" idx="1"/>
          </p:cNvCxnSpPr>
          <p:nvPr/>
        </p:nvCxnSpPr>
        <p:spPr bwMode="auto">
          <a:xfrm rot="10800000" flipV="1">
            <a:off x="2626377" y="2852763"/>
            <a:ext cx="619125" cy="4762"/>
          </a:xfrm>
          <a:prstGeom prst="line">
            <a:avLst/>
          </a:prstGeom>
          <a:noFill/>
          <a:ln w="25400" cmpd="dbl" algn="ctr">
            <a:solidFill>
              <a:schemeClr val="tx1"/>
            </a:solidFill>
            <a:round/>
            <a:headEnd/>
            <a:tailEnd/>
          </a:ln>
        </p:spPr>
      </p:cxnSp>
      <p:cxnSp>
        <p:nvCxnSpPr>
          <p:cNvPr id="85" name="Straight Connector 33"/>
          <p:cNvCxnSpPr>
            <a:cxnSpLocks noChangeShapeType="1"/>
            <a:endCxn id="88" idx="6"/>
          </p:cNvCxnSpPr>
          <p:nvPr/>
        </p:nvCxnSpPr>
        <p:spPr bwMode="auto">
          <a:xfrm rot="10800000">
            <a:off x="4045602" y="2309838"/>
            <a:ext cx="1704975" cy="0"/>
          </a:xfrm>
          <a:prstGeom prst="line">
            <a:avLst/>
          </a:prstGeom>
          <a:noFill/>
          <a:ln w="9525" algn="ctr">
            <a:solidFill>
              <a:schemeClr val="tx1"/>
            </a:solidFill>
            <a:round/>
            <a:headEnd/>
            <a:tailEnd/>
          </a:ln>
        </p:spPr>
      </p:cxnSp>
      <p:sp>
        <p:nvSpPr>
          <p:cNvPr id="86" name="Rectangle 85"/>
          <p:cNvSpPr/>
          <p:nvPr/>
        </p:nvSpPr>
        <p:spPr bwMode="auto">
          <a:xfrm>
            <a:off x="2388253" y="2162289"/>
            <a:ext cx="257174" cy="885825"/>
          </a:xfrm>
          <a:prstGeom prst="rect">
            <a:avLst/>
          </a:prstGeom>
          <a:solidFill>
            <a:srgbClr val="1ABDC9"/>
          </a:solidFill>
          <a:ln w="9525" algn="ctr">
            <a:solidFill>
              <a:schemeClr val="tx1"/>
            </a:solidFill>
            <a:round/>
            <a:headEnd/>
            <a:tailEnd/>
          </a:ln>
        </p:spPr>
        <p:txBody>
          <a:bodyPr vert="vert270" wrap="none" anchor="ctr"/>
          <a:lstStyle/>
          <a:p>
            <a:pPr algn="ctr" latinLnBrk="1">
              <a:defRPr/>
            </a:pPr>
            <a:r>
              <a:rPr lang="en-GB" sz="900" b="1" dirty="0">
                <a:solidFill>
                  <a:srgbClr val="005581"/>
                </a:solidFill>
                <a:latin typeface="Arial" pitchFamily="34" charset="0"/>
                <a:cs typeface="Arial" pitchFamily="34" charset="0"/>
              </a:rPr>
              <a:t>Gearbox</a:t>
            </a:r>
          </a:p>
        </p:txBody>
      </p:sp>
      <p:sp>
        <p:nvSpPr>
          <p:cNvPr id="87" name="Rectangle 5"/>
          <p:cNvSpPr>
            <a:spLocks noChangeArrowheads="1"/>
          </p:cNvSpPr>
          <p:nvPr/>
        </p:nvSpPr>
        <p:spPr bwMode="auto">
          <a:xfrm>
            <a:off x="3245502" y="2628925"/>
            <a:ext cx="1209675" cy="447675"/>
          </a:xfrm>
          <a:prstGeom prst="rect">
            <a:avLst/>
          </a:prstGeom>
          <a:solidFill>
            <a:srgbClr val="1ABDC9"/>
          </a:solidFill>
          <a:ln w="9525" algn="ctr">
            <a:solidFill>
              <a:schemeClr val="tx1"/>
            </a:solidFill>
            <a:round/>
            <a:headEnd/>
            <a:tailEnd/>
          </a:ln>
        </p:spPr>
        <p:txBody>
          <a:bodyPr wrap="none" anchor="ctr"/>
          <a:lstStyle/>
          <a:p>
            <a:pPr algn="ctr" latinLnBrk="1"/>
            <a:r>
              <a:rPr lang="en-GB" sz="900" b="1" dirty="0">
                <a:solidFill>
                  <a:srgbClr val="005581"/>
                </a:solidFill>
                <a:latin typeface="Arial" pitchFamily="34" charset="0"/>
                <a:cs typeface="Arial" pitchFamily="34" charset="0"/>
              </a:rPr>
              <a:t>Main Diesel Engine</a:t>
            </a:r>
          </a:p>
        </p:txBody>
      </p:sp>
      <p:sp>
        <p:nvSpPr>
          <p:cNvPr id="88" name="Oval 6"/>
          <p:cNvSpPr>
            <a:spLocks noChangeArrowheads="1"/>
          </p:cNvSpPr>
          <p:nvPr/>
        </p:nvSpPr>
        <p:spPr bwMode="auto">
          <a:xfrm>
            <a:off x="3626502" y="2105050"/>
            <a:ext cx="419100" cy="409575"/>
          </a:xfrm>
          <a:prstGeom prst="ellipse">
            <a:avLst/>
          </a:prstGeom>
          <a:solidFill>
            <a:srgbClr val="1ABDC9"/>
          </a:solidFill>
          <a:ln w="9525" algn="ctr">
            <a:solidFill>
              <a:schemeClr val="tx1"/>
            </a:solidFill>
            <a:round/>
            <a:headEnd/>
            <a:tailEnd/>
          </a:ln>
        </p:spPr>
        <p:txBody>
          <a:bodyPr wrap="none" lIns="0" anchor="ctr"/>
          <a:lstStyle/>
          <a:p>
            <a:pPr algn="ctr" latinLnBrk="1"/>
            <a:r>
              <a:rPr lang="en-GB" sz="900" b="1" dirty="0">
                <a:solidFill>
                  <a:srgbClr val="005581"/>
                </a:solidFill>
                <a:latin typeface="Arial" pitchFamily="34" charset="0"/>
                <a:cs typeface="Arial" pitchFamily="34" charset="0"/>
              </a:rPr>
              <a:t>PTI / </a:t>
            </a:r>
          </a:p>
          <a:p>
            <a:pPr algn="ctr" latinLnBrk="1"/>
            <a:r>
              <a:rPr lang="en-GB" sz="900" b="1" dirty="0">
                <a:solidFill>
                  <a:srgbClr val="005581"/>
                </a:solidFill>
                <a:latin typeface="Arial" pitchFamily="34" charset="0"/>
                <a:cs typeface="Arial" pitchFamily="34" charset="0"/>
              </a:rPr>
              <a:t>PTO</a:t>
            </a:r>
          </a:p>
        </p:txBody>
      </p:sp>
      <p:cxnSp>
        <p:nvCxnSpPr>
          <p:cNvPr id="89" name="Straight Connector 8"/>
          <p:cNvCxnSpPr>
            <a:cxnSpLocks noChangeShapeType="1"/>
          </p:cNvCxnSpPr>
          <p:nvPr/>
        </p:nvCxnSpPr>
        <p:spPr bwMode="auto">
          <a:xfrm rot="16200000" flipH="1">
            <a:off x="4779027" y="2571775"/>
            <a:ext cx="1890713" cy="4763"/>
          </a:xfrm>
          <a:prstGeom prst="line">
            <a:avLst/>
          </a:prstGeom>
          <a:noFill/>
          <a:ln w="50800" algn="ctr">
            <a:solidFill>
              <a:srgbClr val="444444"/>
            </a:solidFill>
            <a:round/>
            <a:headEnd/>
            <a:tailEnd/>
          </a:ln>
        </p:spPr>
      </p:cxnSp>
      <p:cxnSp>
        <p:nvCxnSpPr>
          <p:cNvPr id="90" name="Straight Connector 16"/>
          <p:cNvCxnSpPr>
            <a:cxnSpLocks noChangeShapeType="1"/>
            <a:stCxn id="86" idx="1"/>
          </p:cNvCxnSpPr>
          <p:nvPr/>
        </p:nvCxnSpPr>
        <p:spPr bwMode="auto">
          <a:xfrm rot="10800000">
            <a:off x="1854852" y="2605113"/>
            <a:ext cx="533400" cy="0"/>
          </a:xfrm>
          <a:prstGeom prst="line">
            <a:avLst/>
          </a:prstGeom>
          <a:noFill/>
          <a:ln w="9525" algn="ctr">
            <a:solidFill>
              <a:schemeClr val="tx1"/>
            </a:solidFill>
            <a:round/>
            <a:headEnd/>
            <a:tailEnd/>
          </a:ln>
        </p:spPr>
      </p:cxnSp>
      <p:sp>
        <p:nvSpPr>
          <p:cNvPr id="91" name="Rectangle 26"/>
          <p:cNvSpPr>
            <a:spLocks noChangeArrowheads="1"/>
          </p:cNvSpPr>
          <p:nvPr/>
        </p:nvSpPr>
        <p:spPr bwMode="auto">
          <a:xfrm>
            <a:off x="4588527" y="218125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92" name="Rectangle 27"/>
          <p:cNvSpPr>
            <a:spLocks noChangeArrowheads="1"/>
          </p:cNvSpPr>
          <p:nvPr/>
        </p:nvSpPr>
        <p:spPr bwMode="auto">
          <a:xfrm>
            <a:off x="4883802" y="218125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93" name="Rectangle 28"/>
          <p:cNvSpPr>
            <a:spLocks noChangeArrowheads="1"/>
          </p:cNvSpPr>
          <p:nvPr/>
        </p:nvSpPr>
        <p:spPr bwMode="auto">
          <a:xfrm>
            <a:off x="4521852" y="2133625"/>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94" name="Straight Connector 30"/>
          <p:cNvCxnSpPr>
            <a:cxnSpLocks noChangeShapeType="1"/>
          </p:cNvCxnSpPr>
          <p:nvPr/>
        </p:nvCxnSpPr>
        <p:spPr bwMode="auto">
          <a:xfrm rot="5400000">
            <a:off x="4588527" y="2181250"/>
            <a:ext cx="252413" cy="252413"/>
          </a:xfrm>
          <a:prstGeom prst="line">
            <a:avLst/>
          </a:prstGeom>
          <a:noFill/>
          <a:ln w="9525" algn="ctr">
            <a:solidFill>
              <a:schemeClr val="tx1"/>
            </a:solidFill>
            <a:round/>
            <a:headEnd/>
            <a:tailEnd/>
          </a:ln>
        </p:spPr>
      </p:cxnSp>
      <p:cxnSp>
        <p:nvCxnSpPr>
          <p:cNvPr id="95" name="Straight Connector 31"/>
          <p:cNvCxnSpPr>
            <a:cxnSpLocks noChangeShapeType="1"/>
          </p:cNvCxnSpPr>
          <p:nvPr/>
        </p:nvCxnSpPr>
        <p:spPr bwMode="auto">
          <a:xfrm rot="5400000">
            <a:off x="4883803" y="2186012"/>
            <a:ext cx="252412" cy="252413"/>
          </a:xfrm>
          <a:prstGeom prst="line">
            <a:avLst/>
          </a:prstGeom>
          <a:noFill/>
          <a:ln w="9525" algn="ctr">
            <a:solidFill>
              <a:schemeClr val="tx1"/>
            </a:solidFill>
            <a:round/>
            <a:headEnd/>
            <a:tailEnd/>
          </a:ln>
        </p:spPr>
      </p:cxnSp>
      <p:sp>
        <p:nvSpPr>
          <p:cNvPr id="96" name="Rectangle 39"/>
          <p:cNvSpPr>
            <a:spLocks noChangeArrowheads="1"/>
          </p:cNvSpPr>
          <p:nvPr/>
        </p:nvSpPr>
        <p:spPr bwMode="auto">
          <a:xfrm>
            <a:off x="4288490" y="1705000"/>
            <a:ext cx="538162" cy="238125"/>
          </a:xfrm>
          <a:prstGeom prst="rect">
            <a:avLst/>
          </a:prstGeom>
          <a:solidFill>
            <a:srgbClr val="1ABDC9"/>
          </a:solidFill>
          <a:ln w="9525" algn="ctr">
            <a:solidFill>
              <a:schemeClr val="tx1"/>
            </a:solidFill>
            <a:round/>
            <a:headEnd/>
            <a:tailEnd/>
          </a:ln>
        </p:spPr>
        <p:txBody>
          <a:bodyPr wrap="none" anchor="ctr"/>
          <a:lstStyle/>
          <a:p>
            <a:pPr algn="ctr" latinLnBrk="1"/>
            <a:r>
              <a:rPr lang="en-GB" sz="900" b="1" dirty="0">
                <a:solidFill>
                  <a:srgbClr val="005581"/>
                </a:solidFill>
                <a:latin typeface="Arial" pitchFamily="34" charset="0"/>
                <a:cs typeface="Arial" pitchFamily="34" charset="0"/>
              </a:rPr>
              <a:t>DG</a:t>
            </a:r>
          </a:p>
        </p:txBody>
      </p:sp>
      <p:sp>
        <p:nvSpPr>
          <p:cNvPr id="97" name="Oval 40"/>
          <p:cNvSpPr>
            <a:spLocks noChangeArrowheads="1"/>
          </p:cNvSpPr>
          <p:nvPr/>
        </p:nvSpPr>
        <p:spPr bwMode="auto">
          <a:xfrm>
            <a:off x="4926665" y="1681188"/>
            <a:ext cx="276225" cy="285750"/>
          </a:xfrm>
          <a:prstGeom prst="ellipse">
            <a:avLst/>
          </a:prstGeom>
          <a:solidFill>
            <a:srgbClr val="1ABDC9"/>
          </a:solidFill>
          <a:ln w="9525" algn="ctr">
            <a:solidFill>
              <a:schemeClr val="tx1"/>
            </a:solidFill>
            <a:round/>
            <a:headEnd/>
            <a:tailEnd/>
          </a:ln>
        </p:spPr>
        <p:txBody>
          <a:bodyPr wrap="none" anchor="ctr"/>
          <a:lstStyle/>
          <a:p>
            <a:pPr algn="ctr" latinLnBrk="1"/>
            <a:endParaRPr lang="en-US" sz="900" b="1" dirty="0">
              <a:solidFill>
                <a:srgbClr val="005581"/>
              </a:solidFill>
              <a:latin typeface="Arial" pitchFamily="34" charset="0"/>
              <a:cs typeface="Arial" pitchFamily="34" charset="0"/>
            </a:endParaRPr>
          </a:p>
        </p:txBody>
      </p:sp>
      <p:cxnSp>
        <p:nvCxnSpPr>
          <p:cNvPr id="98" name="Straight Connector 42"/>
          <p:cNvCxnSpPr>
            <a:cxnSpLocks noChangeShapeType="1"/>
            <a:stCxn id="97" idx="2"/>
          </p:cNvCxnSpPr>
          <p:nvPr/>
        </p:nvCxnSpPr>
        <p:spPr bwMode="auto">
          <a:xfrm rot="10800000" flipH="1" flipV="1">
            <a:off x="4926665" y="1824063"/>
            <a:ext cx="752475" cy="923925"/>
          </a:xfrm>
          <a:prstGeom prst="line">
            <a:avLst/>
          </a:prstGeom>
          <a:noFill/>
          <a:ln w="9525" algn="ctr">
            <a:noFill/>
            <a:round/>
            <a:headEnd/>
            <a:tailEnd/>
          </a:ln>
        </p:spPr>
      </p:cxnSp>
      <p:cxnSp>
        <p:nvCxnSpPr>
          <p:cNvPr id="99" name="Straight Connector 45"/>
          <p:cNvCxnSpPr>
            <a:cxnSpLocks noChangeShapeType="1"/>
            <a:stCxn id="97" idx="2"/>
            <a:endCxn id="96" idx="3"/>
          </p:cNvCxnSpPr>
          <p:nvPr/>
        </p:nvCxnSpPr>
        <p:spPr bwMode="auto">
          <a:xfrm rot="10800000">
            <a:off x="4826652" y="1824063"/>
            <a:ext cx="100013" cy="0"/>
          </a:xfrm>
          <a:prstGeom prst="line">
            <a:avLst/>
          </a:prstGeom>
          <a:noFill/>
          <a:ln w="25400" cmpd="dbl" algn="ctr">
            <a:solidFill>
              <a:schemeClr val="tx1"/>
            </a:solidFill>
            <a:round/>
            <a:headEnd/>
            <a:tailEnd/>
          </a:ln>
        </p:spPr>
      </p:cxnSp>
      <p:cxnSp>
        <p:nvCxnSpPr>
          <p:cNvPr id="100" name="Straight Connector 50"/>
          <p:cNvCxnSpPr>
            <a:cxnSpLocks noChangeShapeType="1"/>
            <a:stCxn id="97" idx="6"/>
          </p:cNvCxnSpPr>
          <p:nvPr/>
        </p:nvCxnSpPr>
        <p:spPr bwMode="auto">
          <a:xfrm flipV="1">
            <a:off x="5202890" y="1824063"/>
            <a:ext cx="514350" cy="0"/>
          </a:xfrm>
          <a:prstGeom prst="line">
            <a:avLst/>
          </a:prstGeom>
          <a:noFill/>
          <a:ln w="9525" algn="ctr">
            <a:solidFill>
              <a:schemeClr val="tx1"/>
            </a:solidFill>
            <a:round/>
            <a:headEnd/>
            <a:tailEnd/>
          </a:ln>
        </p:spPr>
      </p:cxnSp>
      <p:sp>
        <p:nvSpPr>
          <p:cNvPr id="101" name="TextBox 52"/>
          <p:cNvSpPr txBox="1">
            <a:spLocks noChangeArrowheads="1"/>
          </p:cNvSpPr>
          <p:nvPr/>
        </p:nvSpPr>
        <p:spPr bwMode="auto">
          <a:xfrm>
            <a:off x="5809315" y="2214588"/>
            <a:ext cx="930063" cy="261610"/>
          </a:xfrm>
          <a:prstGeom prst="rect">
            <a:avLst/>
          </a:prstGeom>
          <a:noFill/>
          <a:ln w="9525">
            <a:noFill/>
            <a:miter lim="800000"/>
            <a:headEnd/>
            <a:tailEnd/>
          </a:ln>
        </p:spPr>
        <p:txBody>
          <a:bodyPr wrap="none">
            <a:spAutoFit/>
          </a:bodyPr>
          <a:lstStyle/>
          <a:p>
            <a:pPr latinLnBrk="1"/>
            <a:r>
              <a:rPr lang="en-GB" sz="1100" b="1" dirty="0">
                <a:solidFill>
                  <a:srgbClr val="005581"/>
                </a:solidFill>
                <a:latin typeface="Arial" pitchFamily="34" charset="0"/>
                <a:cs typeface="Arial" pitchFamily="34" charset="0"/>
              </a:rPr>
              <a:t>690V Swbd</a:t>
            </a:r>
          </a:p>
        </p:txBody>
      </p:sp>
      <p:grpSp>
        <p:nvGrpSpPr>
          <p:cNvPr id="102" name="Group 62"/>
          <p:cNvGrpSpPr>
            <a:grpSpLocks/>
          </p:cNvGrpSpPr>
          <p:nvPr/>
        </p:nvGrpSpPr>
        <p:grpSpPr bwMode="auto">
          <a:xfrm>
            <a:off x="1746902" y="2176488"/>
            <a:ext cx="198438" cy="857250"/>
            <a:chOff x="2897980" y="1543051"/>
            <a:chExt cx="197645" cy="856455"/>
          </a:xfrm>
          <a:solidFill>
            <a:srgbClr val="444444"/>
          </a:solidFill>
        </p:grpSpPr>
        <p:sp>
          <p:nvSpPr>
            <p:cNvPr id="103" name="Freeform 102"/>
            <p:cNvSpPr/>
            <p:nvPr/>
          </p:nvSpPr>
          <p:spPr bwMode="auto">
            <a:xfrm>
              <a:off x="2897980"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04" name="Freeform 103"/>
            <p:cNvSpPr/>
            <p:nvPr/>
          </p:nvSpPr>
          <p:spPr bwMode="auto">
            <a:xfrm flipH="1">
              <a:off x="2978619"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05" name="Freeform 104"/>
            <p:cNvSpPr/>
            <p:nvPr/>
          </p:nvSpPr>
          <p:spPr bwMode="auto">
            <a:xfrm flipV="1">
              <a:off x="2897980"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06" name="Freeform 105"/>
            <p:cNvSpPr/>
            <p:nvPr/>
          </p:nvSpPr>
          <p:spPr bwMode="auto">
            <a:xfrm flipH="1" flipV="1">
              <a:off x="2978619"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107" name="Straight Connector 97"/>
          <p:cNvCxnSpPr>
            <a:cxnSpLocks noChangeShapeType="1"/>
          </p:cNvCxnSpPr>
          <p:nvPr/>
        </p:nvCxnSpPr>
        <p:spPr bwMode="auto">
          <a:xfrm flipV="1">
            <a:off x="5722002" y="3414750"/>
            <a:ext cx="1000132" cy="4762"/>
          </a:xfrm>
          <a:prstGeom prst="line">
            <a:avLst/>
          </a:prstGeom>
          <a:noFill/>
          <a:ln w="9525" algn="ctr">
            <a:solidFill>
              <a:schemeClr val="tx1"/>
            </a:solidFill>
            <a:round/>
            <a:headEnd/>
            <a:tailEnd/>
          </a:ln>
        </p:spPr>
      </p:cxnSp>
      <p:cxnSp>
        <p:nvCxnSpPr>
          <p:cNvPr id="108" name="Straight Connector 108"/>
          <p:cNvCxnSpPr>
            <a:cxnSpLocks noChangeShapeType="1"/>
            <a:stCxn id="113" idx="2"/>
          </p:cNvCxnSpPr>
          <p:nvPr/>
        </p:nvCxnSpPr>
        <p:spPr bwMode="auto">
          <a:xfrm rot="10800000">
            <a:off x="2597802" y="5486425"/>
            <a:ext cx="1038225" cy="4763"/>
          </a:xfrm>
          <a:prstGeom prst="line">
            <a:avLst/>
          </a:prstGeom>
          <a:noFill/>
          <a:ln w="25400" cmpd="dbl" algn="ctr">
            <a:solidFill>
              <a:schemeClr val="tx1"/>
            </a:solidFill>
            <a:round/>
            <a:headEnd/>
            <a:tailEnd/>
          </a:ln>
        </p:spPr>
      </p:cxnSp>
      <p:cxnSp>
        <p:nvCxnSpPr>
          <p:cNvPr id="109" name="Straight Connector 109"/>
          <p:cNvCxnSpPr>
            <a:cxnSpLocks noChangeShapeType="1"/>
            <a:stCxn id="112" idx="1"/>
          </p:cNvCxnSpPr>
          <p:nvPr/>
        </p:nvCxnSpPr>
        <p:spPr bwMode="auto">
          <a:xfrm rot="10800000">
            <a:off x="2635902" y="4943500"/>
            <a:ext cx="619125" cy="4763"/>
          </a:xfrm>
          <a:prstGeom prst="line">
            <a:avLst/>
          </a:prstGeom>
          <a:noFill/>
          <a:ln w="25400" cmpd="dbl" algn="ctr">
            <a:solidFill>
              <a:schemeClr val="tx1"/>
            </a:solidFill>
            <a:round/>
            <a:headEnd/>
            <a:tailEnd/>
          </a:ln>
        </p:spPr>
      </p:cxnSp>
      <p:cxnSp>
        <p:nvCxnSpPr>
          <p:cNvPr id="110" name="Straight Connector 110"/>
          <p:cNvCxnSpPr>
            <a:cxnSpLocks noChangeShapeType="1"/>
            <a:endCxn id="113" idx="6"/>
          </p:cNvCxnSpPr>
          <p:nvPr/>
        </p:nvCxnSpPr>
        <p:spPr bwMode="auto">
          <a:xfrm rot="10800000" flipV="1">
            <a:off x="4055127" y="5491188"/>
            <a:ext cx="1704975" cy="0"/>
          </a:xfrm>
          <a:prstGeom prst="line">
            <a:avLst/>
          </a:prstGeom>
          <a:noFill/>
          <a:ln w="9525" algn="ctr">
            <a:solidFill>
              <a:schemeClr val="tx1"/>
            </a:solidFill>
            <a:round/>
            <a:headEnd/>
            <a:tailEnd/>
          </a:ln>
        </p:spPr>
      </p:cxnSp>
      <p:sp>
        <p:nvSpPr>
          <p:cNvPr id="111" name="Rectangle 110"/>
          <p:cNvSpPr/>
          <p:nvPr/>
        </p:nvSpPr>
        <p:spPr bwMode="auto">
          <a:xfrm flipV="1">
            <a:off x="2397777" y="4753000"/>
            <a:ext cx="257175" cy="885825"/>
          </a:xfrm>
          <a:prstGeom prst="rect">
            <a:avLst/>
          </a:prstGeom>
          <a:solidFill>
            <a:srgbClr val="1ABDC9"/>
          </a:solidFill>
          <a:ln w="9525" algn="ctr">
            <a:solidFill>
              <a:schemeClr val="tx1"/>
            </a:solidFill>
            <a:round/>
            <a:headEnd/>
            <a:tailEnd/>
          </a:ln>
        </p:spPr>
        <p:txBody>
          <a:bodyPr vert="vert" wrap="none" anchor="ctr"/>
          <a:lstStyle/>
          <a:p>
            <a:pPr algn="ctr" latinLnBrk="1">
              <a:defRPr/>
            </a:pPr>
            <a:r>
              <a:rPr lang="en-GB" sz="900" b="1" dirty="0">
                <a:solidFill>
                  <a:srgbClr val="005581"/>
                </a:solidFill>
                <a:latin typeface="Arial" pitchFamily="34" charset="0"/>
                <a:cs typeface="Arial" pitchFamily="34" charset="0"/>
              </a:rPr>
              <a:t>Gearbox</a:t>
            </a:r>
          </a:p>
        </p:txBody>
      </p:sp>
      <p:sp>
        <p:nvSpPr>
          <p:cNvPr id="112" name="Rectangle 112"/>
          <p:cNvSpPr>
            <a:spLocks noChangeArrowheads="1"/>
          </p:cNvSpPr>
          <p:nvPr/>
        </p:nvSpPr>
        <p:spPr bwMode="auto">
          <a:xfrm>
            <a:off x="3255027" y="4724425"/>
            <a:ext cx="1209675" cy="447675"/>
          </a:xfrm>
          <a:prstGeom prst="rect">
            <a:avLst/>
          </a:prstGeom>
          <a:solidFill>
            <a:srgbClr val="1ABDC9"/>
          </a:solidFill>
          <a:ln w="9525" algn="ctr">
            <a:solidFill>
              <a:schemeClr val="tx1"/>
            </a:solidFill>
            <a:round/>
            <a:headEnd/>
            <a:tailEnd/>
          </a:ln>
        </p:spPr>
        <p:txBody>
          <a:bodyPr wrap="none" anchor="ctr"/>
          <a:lstStyle/>
          <a:p>
            <a:pPr algn="ctr" latinLnBrk="1"/>
            <a:r>
              <a:rPr lang="en-GB" sz="900" b="1" dirty="0">
                <a:solidFill>
                  <a:srgbClr val="005581"/>
                </a:solidFill>
                <a:latin typeface="Arial" pitchFamily="34" charset="0"/>
                <a:cs typeface="Arial" pitchFamily="34" charset="0"/>
              </a:rPr>
              <a:t>Main Diesel Engine</a:t>
            </a:r>
          </a:p>
        </p:txBody>
      </p:sp>
      <p:sp>
        <p:nvSpPr>
          <p:cNvPr id="113" name="Oval 113"/>
          <p:cNvSpPr>
            <a:spLocks noChangeArrowheads="1"/>
          </p:cNvSpPr>
          <p:nvPr/>
        </p:nvSpPr>
        <p:spPr bwMode="auto">
          <a:xfrm>
            <a:off x="3636027" y="5286400"/>
            <a:ext cx="419100" cy="409575"/>
          </a:xfrm>
          <a:prstGeom prst="ellipse">
            <a:avLst/>
          </a:prstGeom>
          <a:solidFill>
            <a:srgbClr val="1ABDC9"/>
          </a:solidFill>
          <a:ln w="9525" algn="ctr">
            <a:solidFill>
              <a:schemeClr val="tx1"/>
            </a:solidFill>
            <a:round/>
            <a:headEnd/>
            <a:tailEnd/>
          </a:ln>
        </p:spPr>
        <p:txBody>
          <a:bodyPr wrap="none" lIns="0" anchor="ctr"/>
          <a:lstStyle/>
          <a:p>
            <a:pPr algn="ctr" latinLnBrk="1"/>
            <a:r>
              <a:rPr lang="en-GB" sz="900" b="1" dirty="0">
                <a:solidFill>
                  <a:srgbClr val="005581"/>
                </a:solidFill>
                <a:latin typeface="Arial" pitchFamily="34" charset="0"/>
                <a:cs typeface="Arial" pitchFamily="34" charset="0"/>
              </a:rPr>
              <a:t>PTI / </a:t>
            </a:r>
          </a:p>
          <a:p>
            <a:pPr algn="ctr" latinLnBrk="1"/>
            <a:r>
              <a:rPr lang="en-GB" sz="900" b="1" dirty="0">
                <a:solidFill>
                  <a:srgbClr val="005581"/>
                </a:solidFill>
                <a:latin typeface="Arial" pitchFamily="34" charset="0"/>
                <a:cs typeface="Arial" pitchFamily="34" charset="0"/>
              </a:rPr>
              <a:t>PTO</a:t>
            </a:r>
          </a:p>
        </p:txBody>
      </p:sp>
      <p:cxnSp>
        <p:nvCxnSpPr>
          <p:cNvPr id="114" name="Straight Connector 114"/>
          <p:cNvCxnSpPr>
            <a:cxnSpLocks noChangeShapeType="1"/>
          </p:cNvCxnSpPr>
          <p:nvPr/>
        </p:nvCxnSpPr>
        <p:spPr bwMode="auto">
          <a:xfrm rot="5400000" flipH="1" flipV="1">
            <a:off x="4836178" y="5176862"/>
            <a:ext cx="1795462" cy="4763"/>
          </a:xfrm>
          <a:prstGeom prst="line">
            <a:avLst/>
          </a:prstGeom>
          <a:noFill/>
          <a:ln w="50800" algn="ctr">
            <a:solidFill>
              <a:srgbClr val="444444"/>
            </a:solidFill>
            <a:round/>
            <a:headEnd/>
            <a:tailEnd/>
          </a:ln>
        </p:spPr>
      </p:cxnSp>
      <p:cxnSp>
        <p:nvCxnSpPr>
          <p:cNvPr id="115" name="Straight Connector 115"/>
          <p:cNvCxnSpPr>
            <a:cxnSpLocks noChangeShapeType="1"/>
            <a:stCxn id="111" idx="1"/>
          </p:cNvCxnSpPr>
          <p:nvPr/>
        </p:nvCxnSpPr>
        <p:spPr bwMode="auto">
          <a:xfrm rot="10800000" flipV="1">
            <a:off x="1864377" y="5195913"/>
            <a:ext cx="533400" cy="0"/>
          </a:xfrm>
          <a:prstGeom prst="line">
            <a:avLst/>
          </a:prstGeom>
          <a:noFill/>
          <a:ln w="9525" algn="ctr">
            <a:solidFill>
              <a:schemeClr val="tx1"/>
            </a:solidFill>
            <a:round/>
            <a:headEnd/>
            <a:tailEnd/>
          </a:ln>
        </p:spPr>
      </p:cxnSp>
      <p:sp>
        <p:nvSpPr>
          <p:cNvPr id="116" name="Rectangle 116"/>
          <p:cNvSpPr>
            <a:spLocks noChangeArrowheads="1"/>
          </p:cNvSpPr>
          <p:nvPr/>
        </p:nvSpPr>
        <p:spPr bwMode="auto">
          <a:xfrm flipV="1">
            <a:off x="4598052" y="536260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17" name="Rectangle 117"/>
          <p:cNvSpPr>
            <a:spLocks noChangeArrowheads="1"/>
          </p:cNvSpPr>
          <p:nvPr/>
        </p:nvSpPr>
        <p:spPr bwMode="auto">
          <a:xfrm flipV="1">
            <a:off x="4893327" y="5362600"/>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119" name="Rectangle 118"/>
          <p:cNvSpPr>
            <a:spLocks noChangeArrowheads="1"/>
          </p:cNvSpPr>
          <p:nvPr/>
        </p:nvSpPr>
        <p:spPr bwMode="auto">
          <a:xfrm flipV="1">
            <a:off x="4531377" y="5314975"/>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190" name="Straight Connector 119"/>
          <p:cNvCxnSpPr>
            <a:cxnSpLocks noChangeShapeType="1"/>
          </p:cNvCxnSpPr>
          <p:nvPr/>
        </p:nvCxnSpPr>
        <p:spPr bwMode="auto">
          <a:xfrm rot="10800000" flipV="1">
            <a:off x="4599640" y="5364188"/>
            <a:ext cx="255587" cy="254000"/>
          </a:xfrm>
          <a:prstGeom prst="line">
            <a:avLst/>
          </a:prstGeom>
          <a:noFill/>
          <a:ln w="9525" algn="ctr">
            <a:solidFill>
              <a:schemeClr val="tx1"/>
            </a:solidFill>
            <a:round/>
            <a:headEnd/>
            <a:tailEnd/>
          </a:ln>
        </p:spPr>
      </p:cxnSp>
      <p:cxnSp>
        <p:nvCxnSpPr>
          <p:cNvPr id="191" name="Straight Connector 120"/>
          <p:cNvCxnSpPr>
            <a:cxnSpLocks noChangeShapeType="1"/>
          </p:cNvCxnSpPr>
          <p:nvPr/>
        </p:nvCxnSpPr>
        <p:spPr bwMode="auto">
          <a:xfrm rot="5400000">
            <a:off x="4894121" y="5363394"/>
            <a:ext cx="255588" cy="254000"/>
          </a:xfrm>
          <a:prstGeom prst="line">
            <a:avLst/>
          </a:prstGeom>
          <a:noFill/>
          <a:ln w="9525" algn="ctr">
            <a:solidFill>
              <a:schemeClr val="tx1"/>
            </a:solidFill>
            <a:round/>
            <a:headEnd/>
            <a:tailEnd/>
          </a:ln>
        </p:spPr>
      </p:cxnSp>
      <p:sp>
        <p:nvSpPr>
          <p:cNvPr id="192" name="Rectangle 121"/>
          <p:cNvSpPr>
            <a:spLocks noChangeArrowheads="1"/>
          </p:cNvSpPr>
          <p:nvPr/>
        </p:nvSpPr>
        <p:spPr bwMode="auto">
          <a:xfrm>
            <a:off x="4298015" y="5838850"/>
            <a:ext cx="538162" cy="238125"/>
          </a:xfrm>
          <a:prstGeom prst="rect">
            <a:avLst/>
          </a:prstGeom>
          <a:solidFill>
            <a:srgbClr val="1ABDC9"/>
          </a:solidFill>
          <a:ln w="9525" algn="ctr">
            <a:solidFill>
              <a:schemeClr val="tx1"/>
            </a:solidFill>
            <a:round/>
            <a:headEnd/>
            <a:tailEnd/>
          </a:ln>
        </p:spPr>
        <p:txBody>
          <a:bodyPr wrap="none" anchor="ctr"/>
          <a:lstStyle/>
          <a:p>
            <a:pPr algn="ctr" latinLnBrk="1"/>
            <a:r>
              <a:rPr lang="en-GB" sz="900" b="1" dirty="0">
                <a:solidFill>
                  <a:srgbClr val="005581"/>
                </a:solidFill>
                <a:latin typeface="Arial" pitchFamily="34" charset="0"/>
                <a:cs typeface="Arial" pitchFamily="34" charset="0"/>
              </a:rPr>
              <a:t>DG</a:t>
            </a:r>
          </a:p>
        </p:txBody>
      </p:sp>
      <p:sp>
        <p:nvSpPr>
          <p:cNvPr id="193" name="Oval 122"/>
          <p:cNvSpPr>
            <a:spLocks noChangeArrowheads="1"/>
          </p:cNvSpPr>
          <p:nvPr/>
        </p:nvSpPr>
        <p:spPr bwMode="auto">
          <a:xfrm flipV="1">
            <a:off x="4936190" y="5815038"/>
            <a:ext cx="276225" cy="285750"/>
          </a:xfrm>
          <a:prstGeom prst="ellipse">
            <a:avLst/>
          </a:prstGeom>
          <a:solidFill>
            <a:srgbClr val="1ABDC9"/>
          </a:solidFill>
          <a:ln w="9525" algn="ctr">
            <a:solidFill>
              <a:schemeClr val="tx1"/>
            </a:solidFill>
            <a:round/>
            <a:headEnd/>
            <a:tailEnd/>
          </a:ln>
        </p:spPr>
        <p:txBody>
          <a:bodyPr wrap="none" anchor="ctr"/>
          <a:lstStyle/>
          <a:p>
            <a:pPr algn="ctr" latinLnBrk="1"/>
            <a:endParaRPr lang="en-US" sz="900" b="1" dirty="0">
              <a:solidFill>
                <a:srgbClr val="005581"/>
              </a:solidFill>
              <a:latin typeface="Arial" pitchFamily="34" charset="0"/>
              <a:cs typeface="Arial" pitchFamily="34" charset="0"/>
            </a:endParaRPr>
          </a:p>
        </p:txBody>
      </p:sp>
      <p:cxnSp>
        <p:nvCxnSpPr>
          <p:cNvPr id="194" name="Straight Connector 123"/>
          <p:cNvCxnSpPr>
            <a:cxnSpLocks noChangeShapeType="1"/>
            <a:stCxn id="193" idx="2"/>
          </p:cNvCxnSpPr>
          <p:nvPr/>
        </p:nvCxnSpPr>
        <p:spPr bwMode="auto">
          <a:xfrm rot="10800000" flipH="1">
            <a:off x="4936190" y="5033988"/>
            <a:ext cx="752475" cy="923925"/>
          </a:xfrm>
          <a:prstGeom prst="line">
            <a:avLst/>
          </a:prstGeom>
          <a:noFill/>
          <a:ln w="9525" algn="ctr">
            <a:noFill/>
            <a:round/>
            <a:headEnd/>
            <a:tailEnd/>
          </a:ln>
        </p:spPr>
      </p:cxnSp>
      <p:cxnSp>
        <p:nvCxnSpPr>
          <p:cNvPr id="195" name="Straight Connector 124"/>
          <p:cNvCxnSpPr>
            <a:cxnSpLocks noChangeShapeType="1"/>
            <a:stCxn id="193" idx="2"/>
            <a:endCxn id="192" idx="3"/>
          </p:cNvCxnSpPr>
          <p:nvPr/>
        </p:nvCxnSpPr>
        <p:spPr bwMode="auto">
          <a:xfrm rot="10800000" flipV="1">
            <a:off x="4836177" y="5957913"/>
            <a:ext cx="100013" cy="0"/>
          </a:xfrm>
          <a:prstGeom prst="line">
            <a:avLst/>
          </a:prstGeom>
          <a:noFill/>
          <a:ln w="25400" cmpd="dbl" algn="ctr">
            <a:solidFill>
              <a:schemeClr val="tx1"/>
            </a:solidFill>
            <a:round/>
            <a:headEnd/>
            <a:tailEnd/>
          </a:ln>
        </p:spPr>
      </p:cxnSp>
      <p:cxnSp>
        <p:nvCxnSpPr>
          <p:cNvPr id="196" name="Straight Connector 125"/>
          <p:cNvCxnSpPr>
            <a:cxnSpLocks noChangeShapeType="1"/>
            <a:stCxn id="193" idx="6"/>
          </p:cNvCxnSpPr>
          <p:nvPr/>
        </p:nvCxnSpPr>
        <p:spPr bwMode="auto">
          <a:xfrm>
            <a:off x="5212415" y="5957913"/>
            <a:ext cx="514350" cy="0"/>
          </a:xfrm>
          <a:prstGeom prst="line">
            <a:avLst/>
          </a:prstGeom>
          <a:noFill/>
          <a:ln w="9525" algn="ctr">
            <a:solidFill>
              <a:schemeClr val="tx1"/>
            </a:solidFill>
            <a:round/>
            <a:headEnd/>
            <a:tailEnd/>
          </a:ln>
        </p:spPr>
      </p:cxnSp>
      <p:grpSp>
        <p:nvGrpSpPr>
          <p:cNvPr id="197" name="Group 62"/>
          <p:cNvGrpSpPr>
            <a:grpSpLocks/>
          </p:cNvGrpSpPr>
          <p:nvPr/>
        </p:nvGrpSpPr>
        <p:grpSpPr bwMode="auto">
          <a:xfrm flipV="1">
            <a:off x="1756427" y="4768875"/>
            <a:ext cx="198438" cy="855663"/>
            <a:chOff x="2897980" y="1543051"/>
            <a:chExt cx="197645" cy="856455"/>
          </a:xfrm>
          <a:solidFill>
            <a:srgbClr val="444444"/>
          </a:solidFill>
        </p:grpSpPr>
        <p:sp>
          <p:nvSpPr>
            <p:cNvPr id="198" name="Freeform 197"/>
            <p:cNvSpPr/>
            <p:nvPr/>
          </p:nvSpPr>
          <p:spPr bwMode="auto">
            <a:xfrm>
              <a:off x="2897980"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199" name="Freeform 198"/>
            <p:cNvSpPr/>
            <p:nvPr/>
          </p:nvSpPr>
          <p:spPr bwMode="auto">
            <a:xfrm flipH="1">
              <a:off x="2978619"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200" name="Freeform 199"/>
            <p:cNvSpPr/>
            <p:nvPr/>
          </p:nvSpPr>
          <p:spPr bwMode="auto">
            <a:xfrm flipV="1">
              <a:off x="2897980"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201" name="Freeform 200"/>
            <p:cNvSpPr/>
            <p:nvPr/>
          </p:nvSpPr>
          <p:spPr bwMode="auto">
            <a:xfrm flipH="1" flipV="1">
              <a:off x="2978619"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202" name="Straight Connector 134"/>
          <p:cNvCxnSpPr>
            <a:cxnSpLocks noChangeShapeType="1"/>
          </p:cNvCxnSpPr>
          <p:nvPr/>
        </p:nvCxnSpPr>
        <p:spPr bwMode="auto">
          <a:xfrm rot="16200000" flipH="1">
            <a:off x="5607702" y="3919563"/>
            <a:ext cx="257175" cy="9525"/>
          </a:xfrm>
          <a:prstGeom prst="line">
            <a:avLst/>
          </a:prstGeom>
          <a:noFill/>
          <a:ln w="50800" algn="ctr">
            <a:solidFill>
              <a:srgbClr val="444444"/>
            </a:solidFill>
            <a:round/>
            <a:headEnd/>
            <a:tailEnd/>
          </a:ln>
        </p:spPr>
      </p:cxnSp>
      <p:cxnSp>
        <p:nvCxnSpPr>
          <p:cNvPr id="203" name="Straight Connector 142"/>
          <p:cNvCxnSpPr>
            <a:cxnSpLocks noChangeShapeType="1"/>
          </p:cNvCxnSpPr>
          <p:nvPr/>
        </p:nvCxnSpPr>
        <p:spPr bwMode="auto">
          <a:xfrm rot="16200000" flipH="1">
            <a:off x="5662471" y="3583807"/>
            <a:ext cx="223837" cy="95250"/>
          </a:xfrm>
          <a:prstGeom prst="line">
            <a:avLst/>
          </a:prstGeom>
          <a:noFill/>
          <a:ln w="50800" algn="ctr">
            <a:solidFill>
              <a:srgbClr val="444444"/>
            </a:solidFill>
            <a:round/>
            <a:headEnd/>
            <a:tailEnd/>
          </a:ln>
        </p:spPr>
      </p:cxnSp>
      <p:cxnSp>
        <p:nvCxnSpPr>
          <p:cNvPr id="204" name="Straight Connector 144"/>
          <p:cNvCxnSpPr>
            <a:cxnSpLocks noChangeShapeType="1"/>
          </p:cNvCxnSpPr>
          <p:nvPr/>
        </p:nvCxnSpPr>
        <p:spPr bwMode="auto">
          <a:xfrm rot="16200000" flipH="1">
            <a:off x="5676758" y="4088632"/>
            <a:ext cx="223837" cy="95250"/>
          </a:xfrm>
          <a:prstGeom prst="line">
            <a:avLst/>
          </a:prstGeom>
          <a:noFill/>
          <a:ln w="50800" algn="ctr">
            <a:solidFill>
              <a:srgbClr val="444444"/>
            </a:solidFill>
            <a:round/>
            <a:headEnd/>
            <a:tailEnd/>
          </a:ln>
        </p:spPr>
      </p:cxnSp>
      <p:sp>
        <p:nvSpPr>
          <p:cNvPr id="205" name="TextBox 149"/>
          <p:cNvSpPr txBox="1">
            <a:spLocks noChangeArrowheads="1"/>
          </p:cNvSpPr>
          <p:nvPr/>
        </p:nvSpPr>
        <p:spPr bwMode="auto">
          <a:xfrm>
            <a:off x="5771215" y="5138763"/>
            <a:ext cx="930063" cy="261610"/>
          </a:xfrm>
          <a:prstGeom prst="rect">
            <a:avLst/>
          </a:prstGeom>
          <a:noFill/>
          <a:ln w="9525">
            <a:noFill/>
            <a:miter lim="800000"/>
            <a:headEnd/>
            <a:tailEnd/>
          </a:ln>
        </p:spPr>
        <p:txBody>
          <a:bodyPr wrap="none">
            <a:spAutoFit/>
          </a:bodyPr>
          <a:lstStyle/>
          <a:p>
            <a:pPr latinLnBrk="1"/>
            <a:r>
              <a:rPr lang="en-GB" sz="1100" b="1" dirty="0">
                <a:solidFill>
                  <a:srgbClr val="005581"/>
                </a:solidFill>
                <a:latin typeface="Arial" pitchFamily="34" charset="0"/>
                <a:cs typeface="Arial" pitchFamily="34" charset="0"/>
              </a:rPr>
              <a:t>690V Swbd</a:t>
            </a:r>
          </a:p>
        </p:txBody>
      </p:sp>
      <p:cxnSp>
        <p:nvCxnSpPr>
          <p:cNvPr id="206" name="Straight Connector 97"/>
          <p:cNvCxnSpPr>
            <a:cxnSpLocks noChangeShapeType="1"/>
          </p:cNvCxnSpPr>
          <p:nvPr/>
        </p:nvCxnSpPr>
        <p:spPr bwMode="auto">
          <a:xfrm flipV="1">
            <a:off x="5722002" y="4414882"/>
            <a:ext cx="1000132" cy="4762"/>
          </a:xfrm>
          <a:prstGeom prst="line">
            <a:avLst/>
          </a:prstGeom>
          <a:noFill/>
          <a:ln w="9525" algn="ctr">
            <a:solidFill>
              <a:schemeClr val="tx1"/>
            </a:solidFill>
            <a:round/>
            <a:headEnd/>
            <a:tailEnd/>
          </a:ln>
        </p:spPr>
      </p:cxnSp>
      <p:cxnSp>
        <p:nvCxnSpPr>
          <p:cNvPr id="207" name="Straight Connector 97"/>
          <p:cNvCxnSpPr>
            <a:cxnSpLocks noChangeShapeType="1"/>
            <a:stCxn id="78" idx="3"/>
            <a:endCxn id="81" idx="2"/>
          </p:cNvCxnSpPr>
          <p:nvPr/>
        </p:nvCxnSpPr>
        <p:spPr bwMode="auto">
          <a:xfrm flipV="1">
            <a:off x="7693686" y="3800512"/>
            <a:ext cx="347646" cy="4765"/>
          </a:xfrm>
          <a:prstGeom prst="line">
            <a:avLst/>
          </a:prstGeom>
          <a:noFill/>
          <a:ln w="9525" algn="ctr">
            <a:solidFill>
              <a:schemeClr val="tx1"/>
            </a:solidFill>
            <a:round/>
            <a:headEnd/>
            <a:tailEnd/>
          </a:ln>
        </p:spPr>
      </p:cxnSp>
      <p:cxnSp>
        <p:nvCxnSpPr>
          <p:cNvPr id="208" name="Straight Connector 16"/>
          <p:cNvCxnSpPr>
            <a:cxnSpLocks noChangeShapeType="1"/>
          </p:cNvCxnSpPr>
          <p:nvPr/>
        </p:nvCxnSpPr>
        <p:spPr bwMode="auto">
          <a:xfrm rot="10800000">
            <a:off x="1864350" y="2628932"/>
            <a:ext cx="533400" cy="0"/>
          </a:xfrm>
          <a:prstGeom prst="line">
            <a:avLst/>
          </a:prstGeom>
          <a:noFill/>
          <a:ln w="9525" algn="ctr">
            <a:solidFill>
              <a:schemeClr val="tx1"/>
            </a:solidFill>
            <a:round/>
            <a:headEnd/>
            <a:tailEnd/>
          </a:ln>
        </p:spPr>
      </p:cxnSp>
      <p:cxnSp>
        <p:nvCxnSpPr>
          <p:cNvPr id="209" name="Straight Connector 115"/>
          <p:cNvCxnSpPr>
            <a:cxnSpLocks noChangeShapeType="1"/>
          </p:cNvCxnSpPr>
          <p:nvPr/>
        </p:nvCxnSpPr>
        <p:spPr bwMode="auto">
          <a:xfrm rot="10800000" flipV="1">
            <a:off x="1847238" y="5211637"/>
            <a:ext cx="533400" cy="0"/>
          </a:xfrm>
          <a:prstGeom prst="line">
            <a:avLst/>
          </a:prstGeom>
          <a:noFill/>
          <a:ln w="9525" algn="ctr">
            <a:solidFill>
              <a:schemeClr val="tx1"/>
            </a:solidFill>
            <a:round/>
            <a:headEnd/>
            <a:tailEnd/>
          </a:ln>
        </p:spPr>
      </p:cxnSp>
      <p:cxnSp>
        <p:nvCxnSpPr>
          <p:cNvPr id="210" name="Straight Arrow Connector 209"/>
          <p:cNvCxnSpPr/>
          <p:nvPr/>
        </p:nvCxnSpPr>
        <p:spPr>
          <a:xfrm>
            <a:off x="4055126" y="2328514"/>
            <a:ext cx="1719263"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211" name="Straight Arrow Connector 210"/>
          <p:cNvCxnSpPr>
            <a:stCxn id="97" idx="6"/>
          </p:cNvCxnSpPr>
          <p:nvPr/>
        </p:nvCxnSpPr>
        <p:spPr>
          <a:xfrm>
            <a:off x="5202890" y="1824063"/>
            <a:ext cx="557212"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212" name="Straight Arrow Connector 211"/>
          <p:cNvCxnSpPr>
            <a:stCxn id="193" idx="6"/>
          </p:cNvCxnSpPr>
          <p:nvPr/>
        </p:nvCxnSpPr>
        <p:spPr>
          <a:xfrm>
            <a:off x="5212415" y="5957913"/>
            <a:ext cx="547687" cy="1"/>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213" name="Straight Arrow Connector 212"/>
          <p:cNvCxnSpPr/>
          <p:nvPr/>
        </p:nvCxnSpPr>
        <p:spPr>
          <a:xfrm flipH="1">
            <a:off x="2626376" y="2862739"/>
            <a:ext cx="619126"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214" name="Straight Arrow Connector 213"/>
          <p:cNvCxnSpPr>
            <a:stCxn id="112" idx="1"/>
          </p:cNvCxnSpPr>
          <p:nvPr/>
        </p:nvCxnSpPr>
        <p:spPr>
          <a:xfrm flipH="1">
            <a:off x="2654952" y="4948263"/>
            <a:ext cx="600075"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sp>
        <p:nvSpPr>
          <p:cNvPr id="215" name="TextBox 52"/>
          <p:cNvSpPr txBox="1">
            <a:spLocks noChangeArrowheads="1"/>
          </p:cNvSpPr>
          <p:nvPr/>
        </p:nvSpPr>
        <p:spPr bwMode="auto">
          <a:xfrm>
            <a:off x="3439949" y="5705755"/>
            <a:ext cx="833883" cy="261610"/>
          </a:xfrm>
          <a:prstGeom prst="rect">
            <a:avLst/>
          </a:prstGeom>
          <a:noFill/>
          <a:ln w="9525">
            <a:noFill/>
            <a:miter lim="800000"/>
            <a:headEnd/>
            <a:tailEnd/>
          </a:ln>
        </p:spPr>
        <p:txBody>
          <a:bodyPr wrap="none">
            <a:spAutoFit/>
          </a:bodyPr>
          <a:lstStyle/>
          <a:p>
            <a:pPr latinLnBrk="1"/>
            <a:r>
              <a:rPr lang="en-GB" sz="1100" b="1" dirty="0" smtClean="0">
                <a:solidFill>
                  <a:srgbClr val="005581"/>
                </a:solidFill>
                <a:latin typeface="Arial" pitchFamily="34" charset="0"/>
                <a:cs typeface="Arial" pitchFamily="34" charset="0"/>
              </a:rPr>
              <a:t>(Standby)</a:t>
            </a:r>
            <a:endParaRPr lang="en-GB" sz="1100" b="1" dirty="0">
              <a:solidFill>
                <a:srgbClr val="005581"/>
              </a:solidFill>
              <a:latin typeface="Arial" pitchFamily="34" charset="0"/>
              <a:cs typeface="Arial" pitchFamily="34" charset="0"/>
            </a:endParaRPr>
          </a:p>
        </p:txBody>
      </p:sp>
      <p:cxnSp>
        <p:nvCxnSpPr>
          <p:cNvPr id="216" name="Straight Arrow Connector 215"/>
          <p:cNvCxnSpPr>
            <a:endCxn id="88" idx="2"/>
          </p:cNvCxnSpPr>
          <p:nvPr/>
        </p:nvCxnSpPr>
        <p:spPr>
          <a:xfrm flipV="1">
            <a:off x="2654952" y="2309838"/>
            <a:ext cx="971550" cy="18676"/>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5735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69"/>
          <p:cNvCxnSpPr>
            <a:cxnSpLocks noChangeShapeType="1"/>
          </p:cNvCxnSpPr>
          <p:nvPr/>
        </p:nvCxnSpPr>
        <p:spPr bwMode="auto">
          <a:xfrm rot="16200000" flipH="1">
            <a:off x="5731681" y="3998726"/>
            <a:ext cx="1314450" cy="4762"/>
          </a:xfrm>
          <a:prstGeom prst="line">
            <a:avLst/>
          </a:prstGeom>
          <a:noFill/>
          <a:ln w="50800" algn="ctr">
            <a:solidFill>
              <a:srgbClr val="444444"/>
            </a:solidFill>
            <a:round/>
            <a:headEnd/>
            <a:tailEnd/>
          </a:ln>
        </p:spPr>
      </p:cxnSp>
      <p:sp>
        <p:nvSpPr>
          <p:cNvPr id="6" name="Rectangle 71"/>
          <p:cNvSpPr>
            <a:spLocks noChangeArrowheads="1"/>
          </p:cNvSpPr>
          <p:nvPr/>
        </p:nvSpPr>
        <p:spPr bwMode="auto">
          <a:xfrm>
            <a:off x="6738952" y="3748697"/>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7" name="Rectangle 72"/>
          <p:cNvSpPr>
            <a:spLocks noChangeArrowheads="1"/>
          </p:cNvSpPr>
          <p:nvPr/>
        </p:nvSpPr>
        <p:spPr bwMode="auto">
          <a:xfrm>
            <a:off x="7034227" y="3748697"/>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8" name="Rectangle 73"/>
          <p:cNvSpPr>
            <a:spLocks noChangeArrowheads="1"/>
          </p:cNvSpPr>
          <p:nvPr/>
        </p:nvSpPr>
        <p:spPr bwMode="auto">
          <a:xfrm>
            <a:off x="6672277" y="3701072"/>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9" name="Straight Connector 74"/>
          <p:cNvCxnSpPr>
            <a:cxnSpLocks noChangeShapeType="1"/>
          </p:cNvCxnSpPr>
          <p:nvPr/>
        </p:nvCxnSpPr>
        <p:spPr bwMode="auto">
          <a:xfrm rot="5400000">
            <a:off x="6738952" y="3748697"/>
            <a:ext cx="252412" cy="252412"/>
          </a:xfrm>
          <a:prstGeom prst="line">
            <a:avLst/>
          </a:prstGeom>
          <a:noFill/>
          <a:ln w="9525" algn="ctr">
            <a:solidFill>
              <a:schemeClr val="tx1"/>
            </a:solidFill>
            <a:round/>
            <a:headEnd/>
            <a:tailEnd/>
          </a:ln>
        </p:spPr>
      </p:cxnSp>
      <p:cxnSp>
        <p:nvCxnSpPr>
          <p:cNvPr id="10" name="Straight Connector 75"/>
          <p:cNvCxnSpPr>
            <a:cxnSpLocks noChangeShapeType="1"/>
          </p:cNvCxnSpPr>
          <p:nvPr/>
        </p:nvCxnSpPr>
        <p:spPr bwMode="auto">
          <a:xfrm rot="5400000">
            <a:off x="7034226" y="3753460"/>
            <a:ext cx="252413" cy="252412"/>
          </a:xfrm>
          <a:prstGeom prst="line">
            <a:avLst/>
          </a:prstGeom>
          <a:noFill/>
          <a:ln w="9525" algn="ctr">
            <a:solidFill>
              <a:schemeClr val="tx1"/>
            </a:solidFill>
            <a:round/>
            <a:headEnd/>
            <a:tailEnd/>
          </a:ln>
        </p:spPr>
      </p:cxnSp>
      <p:sp>
        <p:nvSpPr>
          <p:cNvPr id="11" name="Oval 81"/>
          <p:cNvSpPr>
            <a:spLocks noChangeArrowheads="1"/>
          </p:cNvSpPr>
          <p:nvPr/>
        </p:nvSpPr>
        <p:spPr bwMode="auto">
          <a:xfrm>
            <a:off x="7705723" y="3667732"/>
            <a:ext cx="419100" cy="409575"/>
          </a:xfrm>
          <a:prstGeom prst="ellipse">
            <a:avLst/>
          </a:prstGeom>
          <a:solidFill>
            <a:schemeClr val="bg1"/>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Bow</a:t>
            </a:r>
          </a:p>
          <a:p>
            <a:pPr latinLnBrk="1"/>
            <a:r>
              <a:rPr lang="en-GB" sz="900" b="1" dirty="0">
                <a:solidFill>
                  <a:srgbClr val="005581"/>
                </a:solidFill>
                <a:latin typeface="Arial" pitchFamily="34" charset="0"/>
                <a:cs typeface="Arial" pitchFamily="34" charset="0"/>
              </a:rPr>
              <a:t>Trust.</a:t>
            </a:r>
          </a:p>
        </p:txBody>
      </p:sp>
      <p:cxnSp>
        <p:nvCxnSpPr>
          <p:cNvPr id="12" name="Straight Connector 86"/>
          <p:cNvCxnSpPr>
            <a:cxnSpLocks noChangeShapeType="1"/>
          </p:cNvCxnSpPr>
          <p:nvPr/>
        </p:nvCxnSpPr>
        <p:spPr bwMode="auto">
          <a:xfrm flipV="1">
            <a:off x="6386525" y="3843948"/>
            <a:ext cx="309562" cy="0"/>
          </a:xfrm>
          <a:prstGeom prst="line">
            <a:avLst/>
          </a:prstGeom>
          <a:noFill/>
          <a:ln w="9525" algn="ctr">
            <a:solidFill>
              <a:schemeClr val="tx1"/>
            </a:solidFill>
            <a:round/>
            <a:headEnd/>
            <a:tailEnd/>
          </a:ln>
        </p:spPr>
      </p:cxnSp>
      <p:cxnSp>
        <p:nvCxnSpPr>
          <p:cNvPr id="13" name="Straight Connector 12"/>
          <p:cNvCxnSpPr>
            <a:cxnSpLocks noChangeShapeType="1"/>
            <a:stCxn id="18" idx="2"/>
          </p:cNvCxnSpPr>
          <p:nvPr/>
        </p:nvCxnSpPr>
        <p:spPr bwMode="auto">
          <a:xfrm rot="10800000" flipV="1">
            <a:off x="2252668" y="2381846"/>
            <a:ext cx="1038225" cy="4762"/>
          </a:xfrm>
          <a:prstGeom prst="line">
            <a:avLst/>
          </a:prstGeom>
          <a:noFill/>
          <a:ln w="25400" cmpd="dbl" algn="ctr">
            <a:solidFill>
              <a:schemeClr val="tx1"/>
            </a:solidFill>
            <a:round/>
            <a:headEnd/>
            <a:tailEnd/>
          </a:ln>
        </p:spPr>
      </p:cxnSp>
      <p:cxnSp>
        <p:nvCxnSpPr>
          <p:cNvPr id="14" name="Straight Connector 13"/>
          <p:cNvCxnSpPr>
            <a:cxnSpLocks noChangeShapeType="1"/>
            <a:stCxn id="17" idx="1"/>
          </p:cNvCxnSpPr>
          <p:nvPr/>
        </p:nvCxnSpPr>
        <p:spPr bwMode="auto">
          <a:xfrm rot="10800000" flipV="1">
            <a:off x="2290768" y="2924771"/>
            <a:ext cx="619125" cy="4762"/>
          </a:xfrm>
          <a:prstGeom prst="line">
            <a:avLst/>
          </a:prstGeom>
          <a:noFill/>
          <a:ln w="25400" cmpd="dbl" algn="ctr">
            <a:solidFill>
              <a:schemeClr val="tx1"/>
            </a:solidFill>
            <a:round/>
            <a:headEnd/>
            <a:tailEnd/>
          </a:ln>
        </p:spPr>
      </p:cxnSp>
      <p:cxnSp>
        <p:nvCxnSpPr>
          <p:cNvPr id="15" name="Straight Connector 33"/>
          <p:cNvCxnSpPr>
            <a:cxnSpLocks noChangeShapeType="1"/>
            <a:endCxn id="18" idx="6"/>
          </p:cNvCxnSpPr>
          <p:nvPr/>
        </p:nvCxnSpPr>
        <p:spPr bwMode="auto">
          <a:xfrm rot="10800000">
            <a:off x="3709993" y="2381846"/>
            <a:ext cx="1704975" cy="0"/>
          </a:xfrm>
          <a:prstGeom prst="line">
            <a:avLst/>
          </a:prstGeom>
          <a:noFill/>
          <a:ln w="9525" algn="ctr">
            <a:solidFill>
              <a:schemeClr val="tx1"/>
            </a:solidFill>
            <a:round/>
            <a:headEnd/>
            <a:tailEnd/>
          </a:ln>
        </p:spPr>
      </p:cxnSp>
      <p:sp>
        <p:nvSpPr>
          <p:cNvPr id="16" name="Rectangle 15"/>
          <p:cNvSpPr/>
          <p:nvPr/>
        </p:nvSpPr>
        <p:spPr bwMode="auto">
          <a:xfrm>
            <a:off x="2052644" y="2234297"/>
            <a:ext cx="257174" cy="885825"/>
          </a:xfrm>
          <a:prstGeom prst="rect">
            <a:avLst/>
          </a:prstGeom>
          <a:solidFill>
            <a:srgbClr val="1ABDC9"/>
          </a:solidFill>
          <a:ln w="9525" algn="ctr">
            <a:solidFill>
              <a:schemeClr val="tx1"/>
            </a:solidFill>
            <a:round/>
            <a:headEnd/>
            <a:tailEnd/>
          </a:ln>
        </p:spPr>
        <p:txBody>
          <a:bodyPr vert="vert270" wrap="none" anchor="ctr"/>
          <a:lstStyle/>
          <a:p>
            <a:pPr latinLnBrk="1">
              <a:defRPr/>
            </a:pPr>
            <a:r>
              <a:rPr lang="en-GB" sz="1000" b="1" dirty="0">
                <a:solidFill>
                  <a:srgbClr val="005581"/>
                </a:solidFill>
                <a:latin typeface="Arial" pitchFamily="34" charset="0"/>
                <a:cs typeface="Arial" pitchFamily="34" charset="0"/>
              </a:rPr>
              <a:t>Gearbox</a:t>
            </a:r>
          </a:p>
        </p:txBody>
      </p:sp>
      <p:sp>
        <p:nvSpPr>
          <p:cNvPr id="17" name="Rectangle 5"/>
          <p:cNvSpPr>
            <a:spLocks noChangeArrowheads="1"/>
          </p:cNvSpPr>
          <p:nvPr/>
        </p:nvSpPr>
        <p:spPr bwMode="auto">
          <a:xfrm>
            <a:off x="2909893" y="2700933"/>
            <a:ext cx="1209675" cy="447675"/>
          </a:xfrm>
          <a:prstGeom prst="rect">
            <a:avLst/>
          </a:prstGeom>
          <a:solidFill>
            <a:srgbClr val="1ABDC9"/>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Main Diesel Engine</a:t>
            </a:r>
          </a:p>
        </p:txBody>
      </p:sp>
      <p:sp>
        <p:nvSpPr>
          <p:cNvPr id="18" name="Oval 6"/>
          <p:cNvSpPr>
            <a:spLocks noChangeArrowheads="1"/>
          </p:cNvSpPr>
          <p:nvPr/>
        </p:nvSpPr>
        <p:spPr bwMode="auto">
          <a:xfrm>
            <a:off x="3290893" y="2177058"/>
            <a:ext cx="419100" cy="409575"/>
          </a:xfrm>
          <a:prstGeom prst="ellipse">
            <a:avLst/>
          </a:prstGeom>
          <a:solidFill>
            <a:srgbClr val="1ABDC9"/>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PTI / </a:t>
            </a:r>
          </a:p>
          <a:p>
            <a:pPr latinLnBrk="1"/>
            <a:r>
              <a:rPr lang="en-GB" sz="900" b="1" dirty="0">
                <a:solidFill>
                  <a:srgbClr val="005581"/>
                </a:solidFill>
                <a:latin typeface="Arial" pitchFamily="34" charset="0"/>
                <a:cs typeface="Arial" pitchFamily="34" charset="0"/>
              </a:rPr>
              <a:t>PTO</a:t>
            </a:r>
          </a:p>
        </p:txBody>
      </p:sp>
      <p:cxnSp>
        <p:nvCxnSpPr>
          <p:cNvPr id="19" name="Straight Connector 8"/>
          <p:cNvCxnSpPr>
            <a:cxnSpLocks noChangeShapeType="1"/>
          </p:cNvCxnSpPr>
          <p:nvPr/>
        </p:nvCxnSpPr>
        <p:spPr bwMode="auto">
          <a:xfrm rot="16200000" flipH="1">
            <a:off x="4443418" y="2643783"/>
            <a:ext cx="1890713" cy="4763"/>
          </a:xfrm>
          <a:prstGeom prst="line">
            <a:avLst/>
          </a:prstGeom>
          <a:noFill/>
          <a:ln w="50800" algn="ctr">
            <a:solidFill>
              <a:srgbClr val="444444"/>
            </a:solidFill>
            <a:round/>
            <a:headEnd/>
            <a:tailEnd/>
          </a:ln>
        </p:spPr>
      </p:cxnSp>
      <p:cxnSp>
        <p:nvCxnSpPr>
          <p:cNvPr id="20" name="Straight Connector 16"/>
          <p:cNvCxnSpPr>
            <a:cxnSpLocks noChangeShapeType="1"/>
            <a:stCxn id="16" idx="1"/>
          </p:cNvCxnSpPr>
          <p:nvPr/>
        </p:nvCxnSpPr>
        <p:spPr bwMode="auto">
          <a:xfrm rot="10800000">
            <a:off x="1519243" y="2677121"/>
            <a:ext cx="533400" cy="0"/>
          </a:xfrm>
          <a:prstGeom prst="line">
            <a:avLst/>
          </a:prstGeom>
          <a:noFill/>
          <a:ln w="9525" algn="ctr">
            <a:solidFill>
              <a:schemeClr val="tx1"/>
            </a:solidFill>
            <a:round/>
            <a:headEnd/>
            <a:tailEnd/>
          </a:ln>
        </p:spPr>
      </p:cxnSp>
      <p:sp>
        <p:nvSpPr>
          <p:cNvPr id="21" name="Rectangle 26"/>
          <p:cNvSpPr>
            <a:spLocks noChangeArrowheads="1"/>
          </p:cNvSpPr>
          <p:nvPr/>
        </p:nvSpPr>
        <p:spPr bwMode="auto">
          <a:xfrm>
            <a:off x="4252918" y="2253258"/>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22" name="Rectangle 27"/>
          <p:cNvSpPr>
            <a:spLocks noChangeArrowheads="1"/>
          </p:cNvSpPr>
          <p:nvPr/>
        </p:nvSpPr>
        <p:spPr bwMode="auto">
          <a:xfrm>
            <a:off x="4548193" y="2253258"/>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23" name="Rectangle 28"/>
          <p:cNvSpPr>
            <a:spLocks noChangeArrowheads="1"/>
          </p:cNvSpPr>
          <p:nvPr/>
        </p:nvSpPr>
        <p:spPr bwMode="auto">
          <a:xfrm>
            <a:off x="4186243" y="2205633"/>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24" name="Straight Connector 30"/>
          <p:cNvCxnSpPr>
            <a:cxnSpLocks noChangeShapeType="1"/>
          </p:cNvCxnSpPr>
          <p:nvPr/>
        </p:nvCxnSpPr>
        <p:spPr bwMode="auto">
          <a:xfrm rot="5400000">
            <a:off x="4252918" y="2253258"/>
            <a:ext cx="252413" cy="252413"/>
          </a:xfrm>
          <a:prstGeom prst="line">
            <a:avLst/>
          </a:prstGeom>
          <a:noFill/>
          <a:ln w="9525" algn="ctr">
            <a:solidFill>
              <a:schemeClr val="tx1"/>
            </a:solidFill>
            <a:round/>
            <a:headEnd/>
            <a:tailEnd/>
          </a:ln>
        </p:spPr>
      </p:cxnSp>
      <p:cxnSp>
        <p:nvCxnSpPr>
          <p:cNvPr id="25" name="Straight Connector 31"/>
          <p:cNvCxnSpPr>
            <a:cxnSpLocks noChangeShapeType="1"/>
          </p:cNvCxnSpPr>
          <p:nvPr/>
        </p:nvCxnSpPr>
        <p:spPr bwMode="auto">
          <a:xfrm rot="5400000">
            <a:off x="4548194" y="2258020"/>
            <a:ext cx="252412" cy="252413"/>
          </a:xfrm>
          <a:prstGeom prst="line">
            <a:avLst/>
          </a:prstGeom>
          <a:noFill/>
          <a:ln w="9525" algn="ctr">
            <a:solidFill>
              <a:schemeClr val="tx1"/>
            </a:solidFill>
            <a:round/>
            <a:headEnd/>
            <a:tailEnd/>
          </a:ln>
        </p:spPr>
      </p:cxnSp>
      <p:sp>
        <p:nvSpPr>
          <p:cNvPr id="26" name="Rectangle 39"/>
          <p:cNvSpPr>
            <a:spLocks noChangeArrowheads="1"/>
          </p:cNvSpPr>
          <p:nvPr/>
        </p:nvSpPr>
        <p:spPr bwMode="auto">
          <a:xfrm>
            <a:off x="3952881" y="1777008"/>
            <a:ext cx="538162" cy="238125"/>
          </a:xfrm>
          <a:prstGeom prst="rect">
            <a:avLst/>
          </a:prstGeom>
          <a:solidFill>
            <a:schemeClr val="bg1"/>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DG</a:t>
            </a:r>
          </a:p>
        </p:txBody>
      </p:sp>
      <p:sp>
        <p:nvSpPr>
          <p:cNvPr id="27" name="Oval 40"/>
          <p:cNvSpPr>
            <a:spLocks noChangeArrowheads="1"/>
          </p:cNvSpPr>
          <p:nvPr/>
        </p:nvSpPr>
        <p:spPr bwMode="auto">
          <a:xfrm>
            <a:off x="4591056" y="1753196"/>
            <a:ext cx="276225" cy="285750"/>
          </a:xfrm>
          <a:prstGeom prst="ellipse">
            <a:avLst/>
          </a:prstGeom>
          <a:solidFill>
            <a:schemeClr val="bg1"/>
          </a:solidFill>
          <a:ln w="9525" algn="ctr">
            <a:solidFill>
              <a:schemeClr val="tx1"/>
            </a:solidFill>
            <a:round/>
            <a:headEnd/>
            <a:tailEnd/>
          </a:ln>
        </p:spPr>
        <p:txBody>
          <a:bodyPr wrap="none" anchor="ctr"/>
          <a:lstStyle/>
          <a:p>
            <a:pPr latinLnBrk="1"/>
            <a:endParaRPr lang="en-US" sz="800" dirty="0"/>
          </a:p>
        </p:txBody>
      </p:sp>
      <p:cxnSp>
        <p:nvCxnSpPr>
          <p:cNvPr id="28" name="Straight Connector 42"/>
          <p:cNvCxnSpPr>
            <a:cxnSpLocks noChangeShapeType="1"/>
            <a:stCxn id="27" idx="2"/>
          </p:cNvCxnSpPr>
          <p:nvPr/>
        </p:nvCxnSpPr>
        <p:spPr bwMode="auto">
          <a:xfrm rot="10800000" flipH="1" flipV="1">
            <a:off x="4591056" y="1896071"/>
            <a:ext cx="752475" cy="923925"/>
          </a:xfrm>
          <a:prstGeom prst="line">
            <a:avLst/>
          </a:prstGeom>
          <a:noFill/>
          <a:ln w="9525" algn="ctr">
            <a:noFill/>
            <a:round/>
            <a:headEnd/>
            <a:tailEnd/>
          </a:ln>
        </p:spPr>
      </p:cxnSp>
      <p:cxnSp>
        <p:nvCxnSpPr>
          <p:cNvPr id="29" name="Straight Connector 45"/>
          <p:cNvCxnSpPr>
            <a:cxnSpLocks noChangeShapeType="1"/>
            <a:stCxn id="27" idx="2"/>
            <a:endCxn id="26" idx="3"/>
          </p:cNvCxnSpPr>
          <p:nvPr/>
        </p:nvCxnSpPr>
        <p:spPr bwMode="auto">
          <a:xfrm rot="10800000">
            <a:off x="4491043" y="1896071"/>
            <a:ext cx="100013" cy="0"/>
          </a:xfrm>
          <a:prstGeom prst="line">
            <a:avLst/>
          </a:prstGeom>
          <a:noFill/>
          <a:ln w="25400" cmpd="dbl" algn="ctr">
            <a:solidFill>
              <a:schemeClr val="tx1"/>
            </a:solidFill>
            <a:round/>
            <a:headEnd/>
            <a:tailEnd/>
          </a:ln>
        </p:spPr>
      </p:cxnSp>
      <p:cxnSp>
        <p:nvCxnSpPr>
          <p:cNvPr id="30" name="Straight Connector 50"/>
          <p:cNvCxnSpPr>
            <a:cxnSpLocks noChangeShapeType="1"/>
            <a:stCxn id="27" idx="6"/>
          </p:cNvCxnSpPr>
          <p:nvPr/>
        </p:nvCxnSpPr>
        <p:spPr bwMode="auto">
          <a:xfrm flipV="1">
            <a:off x="4867281" y="1896071"/>
            <a:ext cx="514350" cy="0"/>
          </a:xfrm>
          <a:prstGeom prst="line">
            <a:avLst/>
          </a:prstGeom>
          <a:noFill/>
          <a:ln w="9525" algn="ctr">
            <a:solidFill>
              <a:schemeClr val="tx1"/>
            </a:solidFill>
            <a:round/>
            <a:headEnd/>
            <a:tailEnd/>
          </a:ln>
        </p:spPr>
      </p:cxnSp>
      <p:sp>
        <p:nvSpPr>
          <p:cNvPr id="31" name="TextBox 52"/>
          <p:cNvSpPr txBox="1">
            <a:spLocks noChangeArrowheads="1"/>
          </p:cNvSpPr>
          <p:nvPr/>
        </p:nvSpPr>
        <p:spPr bwMode="auto">
          <a:xfrm>
            <a:off x="5473706" y="2286596"/>
            <a:ext cx="997389" cy="276999"/>
          </a:xfrm>
          <a:prstGeom prst="rect">
            <a:avLst/>
          </a:prstGeom>
          <a:noFill/>
          <a:ln w="9525">
            <a:noFill/>
            <a:miter lim="800000"/>
            <a:headEnd/>
            <a:tailEnd/>
          </a:ln>
        </p:spPr>
        <p:txBody>
          <a:bodyPr wrap="none">
            <a:spAutoFit/>
          </a:bodyPr>
          <a:lstStyle/>
          <a:p>
            <a:pPr latinLnBrk="1"/>
            <a:r>
              <a:rPr lang="en-GB" sz="1200" b="1" dirty="0">
                <a:solidFill>
                  <a:srgbClr val="005581"/>
                </a:solidFill>
                <a:latin typeface="Arial" pitchFamily="34" charset="0"/>
                <a:cs typeface="Arial" pitchFamily="34" charset="0"/>
              </a:rPr>
              <a:t>690V Swbd</a:t>
            </a:r>
          </a:p>
        </p:txBody>
      </p:sp>
      <p:grpSp>
        <p:nvGrpSpPr>
          <p:cNvPr id="32" name="Group 62"/>
          <p:cNvGrpSpPr>
            <a:grpSpLocks/>
          </p:cNvGrpSpPr>
          <p:nvPr/>
        </p:nvGrpSpPr>
        <p:grpSpPr bwMode="auto">
          <a:xfrm>
            <a:off x="1411293" y="2248496"/>
            <a:ext cx="198438" cy="857250"/>
            <a:chOff x="2897980" y="1543051"/>
            <a:chExt cx="197645" cy="856455"/>
          </a:xfrm>
          <a:solidFill>
            <a:srgbClr val="444444"/>
          </a:solidFill>
        </p:grpSpPr>
        <p:sp>
          <p:nvSpPr>
            <p:cNvPr id="33" name="Freeform 32"/>
            <p:cNvSpPr/>
            <p:nvPr/>
          </p:nvSpPr>
          <p:spPr bwMode="auto">
            <a:xfrm>
              <a:off x="2897980"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34" name="Freeform 33"/>
            <p:cNvSpPr/>
            <p:nvPr/>
          </p:nvSpPr>
          <p:spPr bwMode="auto">
            <a:xfrm flipH="1">
              <a:off x="2978619" y="1543051"/>
              <a:ext cx="117006" cy="509114"/>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35" name="Freeform 34"/>
            <p:cNvSpPr/>
            <p:nvPr/>
          </p:nvSpPr>
          <p:spPr bwMode="auto">
            <a:xfrm flipV="1">
              <a:off x="2897980"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36" name="Freeform 35"/>
            <p:cNvSpPr/>
            <p:nvPr/>
          </p:nvSpPr>
          <p:spPr bwMode="auto">
            <a:xfrm flipH="1" flipV="1">
              <a:off x="2978619" y="1890391"/>
              <a:ext cx="117006" cy="509115"/>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37" name="Straight Connector 97"/>
          <p:cNvCxnSpPr>
            <a:cxnSpLocks noChangeShapeType="1"/>
          </p:cNvCxnSpPr>
          <p:nvPr/>
        </p:nvCxnSpPr>
        <p:spPr bwMode="auto">
          <a:xfrm flipV="1">
            <a:off x="5386393" y="3486758"/>
            <a:ext cx="1000132" cy="4762"/>
          </a:xfrm>
          <a:prstGeom prst="line">
            <a:avLst/>
          </a:prstGeom>
          <a:noFill/>
          <a:ln w="9525" algn="ctr">
            <a:solidFill>
              <a:schemeClr val="tx1"/>
            </a:solidFill>
            <a:round/>
            <a:headEnd/>
            <a:tailEnd/>
          </a:ln>
        </p:spPr>
      </p:cxnSp>
      <p:cxnSp>
        <p:nvCxnSpPr>
          <p:cNvPr id="38" name="Straight Connector 108"/>
          <p:cNvCxnSpPr>
            <a:cxnSpLocks noChangeShapeType="1"/>
            <a:stCxn id="43" idx="2"/>
          </p:cNvCxnSpPr>
          <p:nvPr/>
        </p:nvCxnSpPr>
        <p:spPr bwMode="auto">
          <a:xfrm rot="10800000">
            <a:off x="2262193" y="5558433"/>
            <a:ext cx="1038225" cy="4763"/>
          </a:xfrm>
          <a:prstGeom prst="line">
            <a:avLst/>
          </a:prstGeom>
          <a:noFill/>
          <a:ln w="25400" cmpd="dbl" algn="ctr">
            <a:solidFill>
              <a:schemeClr val="tx1"/>
            </a:solidFill>
            <a:round/>
            <a:headEnd/>
            <a:tailEnd/>
          </a:ln>
        </p:spPr>
      </p:cxnSp>
      <p:cxnSp>
        <p:nvCxnSpPr>
          <p:cNvPr id="39" name="Straight Connector 109"/>
          <p:cNvCxnSpPr>
            <a:cxnSpLocks noChangeShapeType="1"/>
            <a:stCxn id="42" idx="1"/>
          </p:cNvCxnSpPr>
          <p:nvPr/>
        </p:nvCxnSpPr>
        <p:spPr bwMode="auto">
          <a:xfrm rot="10800000">
            <a:off x="2300293" y="5015508"/>
            <a:ext cx="619125" cy="4763"/>
          </a:xfrm>
          <a:prstGeom prst="line">
            <a:avLst/>
          </a:prstGeom>
          <a:noFill/>
          <a:ln w="25400" cmpd="dbl" algn="ctr">
            <a:solidFill>
              <a:schemeClr val="tx1"/>
            </a:solidFill>
            <a:round/>
            <a:headEnd/>
            <a:tailEnd/>
          </a:ln>
        </p:spPr>
      </p:cxnSp>
      <p:cxnSp>
        <p:nvCxnSpPr>
          <p:cNvPr id="40" name="Straight Connector 110"/>
          <p:cNvCxnSpPr>
            <a:cxnSpLocks noChangeShapeType="1"/>
            <a:endCxn id="43" idx="6"/>
          </p:cNvCxnSpPr>
          <p:nvPr/>
        </p:nvCxnSpPr>
        <p:spPr bwMode="auto">
          <a:xfrm rot="10800000" flipV="1">
            <a:off x="3719518" y="5563196"/>
            <a:ext cx="1704975" cy="0"/>
          </a:xfrm>
          <a:prstGeom prst="line">
            <a:avLst/>
          </a:prstGeom>
          <a:noFill/>
          <a:ln w="9525" algn="ctr">
            <a:solidFill>
              <a:schemeClr val="tx1"/>
            </a:solidFill>
            <a:round/>
            <a:headEnd/>
            <a:tailEnd/>
          </a:ln>
        </p:spPr>
      </p:cxnSp>
      <p:sp>
        <p:nvSpPr>
          <p:cNvPr id="41" name="Rectangle 40"/>
          <p:cNvSpPr/>
          <p:nvPr/>
        </p:nvSpPr>
        <p:spPr bwMode="auto">
          <a:xfrm flipV="1">
            <a:off x="2062168" y="4825008"/>
            <a:ext cx="257175" cy="885825"/>
          </a:xfrm>
          <a:prstGeom prst="rect">
            <a:avLst/>
          </a:prstGeom>
          <a:solidFill>
            <a:srgbClr val="1ABDC9"/>
          </a:solidFill>
          <a:ln w="9525" algn="ctr">
            <a:solidFill>
              <a:schemeClr val="tx1"/>
            </a:solidFill>
            <a:round/>
            <a:headEnd/>
            <a:tailEnd/>
          </a:ln>
        </p:spPr>
        <p:txBody>
          <a:bodyPr vert="vert" wrap="none" anchor="ctr"/>
          <a:lstStyle/>
          <a:p>
            <a:pPr latinLnBrk="1">
              <a:defRPr/>
            </a:pPr>
            <a:r>
              <a:rPr lang="en-GB" sz="1000" b="1" dirty="0">
                <a:solidFill>
                  <a:srgbClr val="005581"/>
                </a:solidFill>
                <a:latin typeface="Arial" pitchFamily="34" charset="0"/>
                <a:cs typeface="Arial" pitchFamily="34" charset="0"/>
              </a:rPr>
              <a:t>Gearbox</a:t>
            </a:r>
            <a:endParaRPr lang="en-GB" sz="900" b="1" dirty="0">
              <a:solidFill>
                <a:srgbClr val="005581"/>
              </a:solidFill>
              <a:latin typeface="Arial" pitchFamily="34" charset="0"/>
              <a:cs typeface="Arial" pitchFamily="34" charset="0"/>
            </a:endParaRPr>
          </a:p>
        </p:txBody>
      </p:sp>
      <p:sp>
        <p:nvSpPr>
          <p:cNvPr id="42" name="Rectangle 112"/>
          <p:cNvSpPr>
            <a:spLocks noChangeArrowheads="1"/>
          </p:cNvSpPr>
          <p:nvPr/>
        </p:nvSpPr>
        <p:spPr bwMode="auto">
          <a:xfrm>
            <a:off x="2919418" y="4796433"/>
            <a:ext cx="1209675" cy="447675"/>
          </a:xfrm>
          <a:prstGeom prst="rect">
            <a:avLst/>
          </a:prstGeom>
          <a:solidFill>
            <a:srgbClr val="1ABDC9"/>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Main Diesel Engine</a:t>
            </a:r>
          </a:p>
        </p:txBody>
      </p:sp>
      <p:sp>
        <p:nvSpPr>
          <p:cNvPr id="43" name="Oval 113"/>
          <p:cNvSpPr>
            <a:spLocks noChangeArrowheads="1"/>
          </p:cNvSpPr>
          <p:nvPr/>
        </p:nvSpPr>
        <p:spPr bwMode="auto">
          <a:xfrm>
            <a:off x="3300418" y="5358408"/>
            <a:ext cx="419100" cy="409575"/>
          </a:xfrm>
          <a:prstGeom prst="ellipse">
            <a:avLst/>
          </a:prstGeom>
          <a:solidFill>
            <a:srgbClr val="1ABDC9"/>
          </a:solidFill>
          <a:ln w="9525" algn="ctr">
            <a:solidFill>
              <a:schemeClr val="tx1"/>
            </a:solidFill>
            <a:round/>
            <a:headEnd/>
            <a:tailEnd/>
          </a:ln>
        </p:spPr>
        <p:txBody>
          <a:bodyPr wrap="none" lIns="0" anchor="ctr"/>
          <a:lstStyle/>
          <a:p>
            <a:pPr latinLnBrk="1"/>
            <a:r>
              <a:rPr lang="en-GB" sz="900" b="1" dirty="0">
                <a:solidFill>
                  <a:srgbClr val="005581"/>
                </a:solidFill>
                <a:latin typeface="Arial" pitchFamily="34" charset="0"/>
                <a:cs typeface="Arial" pitchFamily="34" charset="0"/>
              </a:rPr>
              <a:t>PTI / </a:t>
            </a:r>
          </a:p>
          <a:p>
            <a:pPr latinLnBrk="1"/>
            <a:r>
              <a:rPr lang="en-GB" sz="900" b="1" dirty="0">
                <a:solidFill>
                  <a:srgbClr val="005581"/>
                </a:solidFill>
                <a:latin typeface="Arial" pitchFamily="34" charset="0"/>
                <a:cs typeface="Arial" pitchFamily="34" charset="0"/>
              </a:rPr>
              <a:t>PTO</a:t>
            </a:r>
          </a:p>
        </p:txBody>
      </p:sp>
      <p:cxnSp>
        <p:nvCxnSpPr>
          <p:cNvPr id="44" name="Straight Connector 114"/>
          <p:cNvCxnSpPr>
            <a:cxnSpLocks noChangeShapeType="1"/>
          </p:cNvCxnSpPr>
          <p:nvPr/>
        </p:nvCxnSpPr>
        <p:spPr bwMode="auto">
          <a:xfrm rot="5400000" flipH="1" flipV="1">
            <a:off x="4500569" y="5248870"/>
            <a:ext cx="1795462" cy="4763"/>
          </a:xfrm>
          <a:prstGeom prst="line">
            <a:avLst/>
          </a:prstGeom>
          <a:noFill/>
          <a:ln w="50800" algn="ctr">
            <a:solidFill>
              <a:srgbClr val="444444"/>
            </a:solidFill>
            <a:round/>
            <a:headEnd/>
            <a:tailEnd/>
          </a:ln>
        </p:spPr>
      </p:cxnSp>
      <p:cxnSp>
        <p:nvCxnSpPr>
          <p:cNvPr id="45" name="Straight Connector 115"/>
          <p:cNvCxnSpPr>
            <a:cxnSpLocks noChangeShapeType="1"/>
            <a:stCxn id="41" idx="1"/>
          </p:cNvCxnSpPr>
          <p:nvPr/>
        </p:nvCxnSpPr>
        <p:spPr bwMode="auto">
          <a:xfrm rot="10800000" flipV="1">
            <a:off x="1528768" y="5267921"/>
            <a:ext cx="533400" cy="0"/>
          </a:xfrm>
          <a:prstGeom prst="line">
            <a:avLst/>
          </a:prstGeom>
          <a:noFill/>
          <a:ln w="9525" algn="ctr">
            <a:solidFill>
              <a:schemeClr val="tx1"/>
            </a:solidFill>
            <a:round/>
            <a:headEnd/>
            <a:tailEnd/>
          </a:ln>
        </p:spPr>
      </p:cxnSp>
      <p:sp>
        <p:nvSpPr>
          <p:cNvPr id="46" name="Rectangle 116"/>
          <p:cNvSpPr>
            <a:spLocks noChangeArrowheads="1"/>
          </p:cNvSpPr>
          <p:nvPr/>
        </p:nvSpPr>
        <p:spPr bwMode="auto">
          <a:xfrm flipV="1">
            <a:off x="4262443" y="5434608"/>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47" name="Rectangle 117"/>
          <p:cNvSpPr>
            <a:spLocks noChangeArrowheads="1"/>
          </p:cNvSpPr>
          <p:nvPr/>
        </p:nvSpPr>
        <p:spPr bwMode="auto">
          <a:xfrm flipV="1">
            <a:off x="4557718" y="5434608"/>
            <a:ext cx="257175" cy="257175"/>
          </a:xfrm>
          <a:prstGeom prst="rect">
            <a:avLst/>
          </a:prstGeom>
          <a:solidFill>
            <a:schemeClr val="bg1"/>
          </a:solidFill>
          <a:ln w="9525" algn="ctr">
            <a:solidFill>
              <a:schemeClr val="tx1"/>
            </a:solidFill>
            <a:round/>
            <a:headEnd/>
            <a:tailEnd/>
          </a:ln>
        </p:spPr>
        <p:txBody>
          <a:bodyPr wrap="none" anchor="ctr"/>
          <a:lstStyle/>
          <a:p>
            <a:pPr latinLnBrk="1"/>
            <a:endParaRPr lang="en-GB" sz="800" dirty="0"/>
          </a:p>
        </p:txBody>
      </p:sp>
      <p:sp>
        <p:nvSpPr>
          <p:cNvPr id="48" name="Rectangle 118"/>
          <p:cNvSpPr>
            <a:spLocks noChangeArrowheads="1"/>
          </p:cNvSpPr>
          <p:nvPr/>
        </p:nvSpPr>
        <p:spPr bwMode="auto">
          <a:xfrm flipV="1">
            <a:off x="4195768" y="5386983"/>
            <a:ext cx="685800" cy="352425"/>
          </a:xfrm>
          <a:prstGeom prst="rect">
            <a:avLst/>
          </a:prstGeom>
          <a:noFill/>
          <a:ln w="9525" algn="ctr">
            <a:solidFill>
              <a:schemeClr val="tx1"/>
            </a:solidFill>
            <a:round/>
            <a:headEnd/>
            <a:tailEnd/>
          </a:ln>
        </p:spPr>
        <p:txBody>
          <a:bodyPr wrap="none" anchor="ctr"/>
          <a:lstStyle/>
          <a:p>
            <a:pPr latinLnBrk="1"/>
            <a:endParaRPr lang="en-US" dirty="0"/>
          </a:p>
        </p:txBody>
      </p:sp>
      <p:cxnSp>
        <p:nvCxnSpPr>
          <p:cNvPr id="49" name="Straight Connector 119"/>
          <p:cNvCxnSpPr>
            <a:cxnSpLocks noChangeShapeType="1"/>
          </p:cNvCxnSpPr>
          <p:nvPr/>
        </p:nvCxnSpPr>
        <p:spPr bwMode="auto">
          <a:xfrm rot="10800000" flipV="1">
            <a:off x="4264031" y="5436196"/>
            <a:ext cx="255587" cy="254000"/>
          </a:xfrm>
          <a:prstGeom prst="line">
            <a:avLst/>
          </a:prstGeom>
          <a:noFill/>
          <a:ln w="9525" algn="ctr">
            <a:solidFill>
              <a:schemeClr val="tx1"/>
            </a:solidFill>
            <a:round/>
            <a:headEnd/>
            <a:tailEnd/>
          </a:ln>
        </p:spPr>
      </p:cxnSp>
      <p:cxnSp>
        <p:nvCxnSpPr>
          <p:cNvPr id="50" name="Straight Connector 120"/>
          <p:cNvCxnSpPr>
            <a:cxnSpLocks noChangeShapeType="1"/>
          </p:cNvCxnSpPr>
          <p:nvPr/>
        </p:nvCxnSpPr>
        <p:spPr bwMode="auto">
          <a:xfrm rot="5400000">
            <a:off x="4558512" y="5435402"/>
            <a:ext cx="255588" cy="254000"/>
          </a:xfrm>
          <a:prstGeom prst="line">
            <a:avLst/>
          </a:prstGeom>
          <a:noFill/>
          <a:ln w="9525" algn="ctr">
            <a:solidFill>
              <a:schemeClr val="tx1"/>
            </a:solidFill>
            <a:round/>
            <a:headEnd/>
            <a:tailEnd/>
          </a:ln>
        </p:spPr>
      </p:cxnSp>
      <p:sp>
        <p:nvSpPr>
          <p:cNvPr id="51" name="Rectangle 121"/>
          <p:cNvSpPr>
            <a:spLocks noChangeArrowheads="1"/>
          </p:cNvSpPr>
          <p:nvPr/>
        </p:nvSpPr>
        <p:spPr bwMode="auto">
          <a:xfrm>
            <a:off x="3962406" y="5910858"/>
            <a:ext cx="538162" cy="238125"/>
          </a:xfrm>
          <a:prstGeom prst="rect">
            <a:avLst/>
          </a:prstGeom>
          <a:solidFill>
            <a:schemeClr val="bg1"/>
          </a:solidFill>
          <a:ln w="9525" algn="ctr">
            <a:solidFill>
              <a:schemeClr val="tx1"/>
            </a:solidFill>
            <a:round/>
            <a:headEnd/>
            <a:tailEnd/>
          </a:ln>
        </p:spPr>
        <p:txBody>
          <a:bodyPr wrap="none" anchor="ctr"/>
          <a:lstStyle/>
          <a:p>
            <a:pPr latinLnBrk="1"/>
            <a:r>
              <a:rPr lang="en-GB" sz="900" b="1" dirty="0">
                <a:solidFill>
                  <a:srgbClr val="005581"/>
                </a:solidFill>
                <a:latin typeface="Arial" pitchFamily="34" charset="0"/>
                <a:cs typeface="Arial" pitchFamily="34" charset="0"/>
              </a:rPr>
              <a:t>DG</a:t>
            </a:r>
          </a:p>
        </p:txBody>
      </p:sp>
      <p:sp>
        <p:nvSpPr>
          <p:cNvPr id="52" name="Oval 122"/>
          <p:cNvSpPr>
            <a:spLocks noChangeArrowheads="1"/>
          </p:cNvSpPr>
          <p:nvPr/>
        </p:nvSpPr>
        <p:spPr bwMode="auto">
          <a:xfrm flipV="1">
            <a:off x="4600581" y="5887046"/>
            <a:ext cx="276225" cy="285750"/>
          </a:xfrm>
          <a:prstGeom prst="ellipse">
            <a:avLst/>
          </a:prstGeom>
          <a:solidFill>
            <a:schemeClr val="bg1"/>
          </a:solidFill>
          <a:ln w="9525" algn="ctr">
            <a:solidFill>
              <a:schemeClr val="tx1"/>
            </a:solidFill>
            <a:round/>
            <a:headEnd/>
            <a:tailEnd/>
          </a:ln>
        </p:spPr>
        <p:txBody>
          <a:bodyPr wrap="none" anchor="ctr"/>
          <a:lstStyle/>
          <a:p>
            <a:pPr latinLnBrk="1"/>
            <a:endParaRPr lang="en-US" sz="800" dirty="0"/>
          </a:p>
        </p:txBody>
      </p:sp>
      <p:cxnSp>
        <p:nvCxnSpPr>
          <p:cNvPr id="53" name="Straight Connector 123"/>
          <p:cNvCxnSpPr>
            <a:cxnSpLocks noChangeShapeType="1"/>
            <a:stCxn id="52" idx="2"/>
          </p:cNvCxnSpPr>
          <p:nvPr/>
        </p:nvCxnSpPr>
        <p:spPr bwMode="auto">
          <a:xfrm rot="10800000" flipH="1">
            <a:off x="4600581" y="5105996"/>
            <a:ext cx="752475" cy="923925"/>
          </a:xfrm>
          <a:prstGeom prst="line">
            <a:avLst/>
          </a:prstGeom>
          <a:noFill/>
          <a:ln w="9525" algn="ctr">
            <a:noFill/>
            <a:round/>
            <a:headEnd/>
            <a:tailEnd/>
          </a:ln>
        </p:spPr>
      </p:cxnSp>
      <p:cxnSp>
        <p:nvCxnSpPr>
          <p:cNvPr id="54" name="Straight Connector 124"/>
          <p:cNvCxnSpPr>
            <a:cxnSpLocks noChangeShapeType="1"/>
            <a:stCxn id="52" idx="2"/>
            <a:endCxn id="51" idx="3"/>
          </p:cNvCxnSpPr>
          <p:nvPr/>
        </p:nvCxnSpPr>
        <p:spPr bwMode="auto">
          <a:xfrm rot="10800000" flipV="1">
            <a:off x="4500568" y="6029921"/>
            <a:ext cx="100013" cy="0"/>
          </a:xfrm>
          <a:prstGeom prst="line">
            <a:avLst/>
          </a:prstGeom>
          <a:noFill/>
          <a:ln w="25400" cmpd="dbl" algn="ctr">
            <a:solidFill>
              <a:schemeClr val="tx1"/>
            </a:solidFill>
            <a:round/>
            <a:headEnd/>
            <a:tailEnd/>
          </a:ln>
        </p:spPr>
      </p:cxnSp>
      <p:cxnSp>
        <p:nvCxnSpPr>
          <p:cNvPr id="55" name="Straight Connector 125"/>
          <p:cNvCxnSpPr>
            <a:cxnSpLocks noChangeShapeType="1"/>
            <a:stCxn id="52" idx="6"/>
          </p:cNvCxnSpPr>
          <p:nvPr/>
        </p:nvCxnSpPr>
        <p:spPr bwMode="auto">
          <a:xfrm>
            <a:off x="4876806" y="6029921"/>
            <a:ext cx="514350" cy="0"/>
          </a:xfrm>
          <a:prstGeom prst="line">
            <a:avLst/>
          </a:prstGeom>
          <a:noFill/>
          <a:ln w="9525" algn="ctr">
            <a:solidFill>
              <a:schemeClr val="tx1"/>
            </a:solidFill>
            <a:round/>
            <a:headEnd/>
            <a:tailEnd/>
          </a:ln>
        </p:spPr>
      </p:cxnSp>
      <p:grpSp>
        <p:nvGrpSpPr>
          <p:cNvPr id="56" name="Group 62"/>
          <p:cNvGrpSpPr>
            <a:grpSpLocks/>
          </p:cNvGrpSpPr>
          <p:nvPr/>
        </p:nvGrpSpPr>
        <p:grpSpPr bwMode="auto">
          <a:xfrm flipV="1">
            <a:off x="1420818" y="4840883"/>
            <a:ext cx="198438" cy="855663"/>
            <a:chOff x="2897980" y="1543051"/>
            <a:chExt cx="197645" cy="856455"/>
          </a:xfrm>
          <a:solidFill>
            <a:srgbClr val="444444"/>
          </a:solidFill>
        </p:grpSpPr>
        <p:sp>
          <p:nvSpPr>
            <p:cNvPr id="57" name="Freeform 56"/>
            <p:cNvSpPr/>
            <p:nvPr/>
          </p:nvSpPr>
          <p:spPr bwMode="auto">
            <a:xfrm>
              <a:off x="2897980"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58" name="Freeform 57"/>
            <p:cNvSpPr/>
            <p:nvPr/>
          </p:nvSpPr>
          <p:spPr bwMode="auto">
            <a:xfrm flipH="1">
              <a:off x="2978619" y="1543051"/>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59" name="Freeform 58"/>
            <p:cNvSpPr/>
            <p:nvPr/>
          </p:nvSpPr>
          <p:spPr bwMode="auto">
            <a:xfrm flipV="1">
              <a:off x="2897980"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sp>
          <p:nvSpPr>
            <p:cNvPr id="60" name="Freeform 59"/>
            <p:cNvSpPr/>
            <p:nvPr/>
          </p:nvSpPr>
          <p:spPr bwMode="auto">
            <a:xfrm flipH="1" flipV="1">
              <a:off x="2978619" y="1891036"/>
              <a:ext cx="117006" cy="508470"/>
            </a:xfrm>
            <a:custGeom>
              <a:avLst/>
              <a:gdLst>
                <a:gd name="connsiteX0" fmla="*/ 116682 w 116682"/>
                <a:gd name="connsiteY0" fmla="*/ 9525 h 508793"/>
                <a:gd name="connsiteX1" fmla="*/ 54769 w 116682"/>
                <a:gd name="connsiteY1" fmla="*/ 23812 h 508793"/>
                <a:gd name="connsiteX2" fmla="*/ 7144 w 116682"/>
                <a:gd name="connsiteY2" fmla="*/ 152400 h 508793"/>
                <a:gd name="connsiteX3" fmla="*/ 97632 w 116682"/>
                <a:gd name="connsiteY3" fmla="*/ 457200 h 508793"/>
                <a:gd name="connsiteX4" fmla="*/ 97632 w 116682"/>
                <a:gd name="connsiteY4" fmla="*/ 461962 h 50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 h="508793">
                  <a:moveTo>
                    <a:pt x="116682" y="9525"/>
                  </a:moveTo>
                  <a:cubicBezTo>
                    <a:pt x="94853" y="4762"/>
                    <a:pt x="73025" y="0"/>
                    <a:pt x="54769" y="23812"/>
                  </a:cubicBezTo>
                  <a:cubicBezTo>
                    <a:pt x="36513" y="47624"/>
                    <a:pt x="0" y="80169"/>
                    <a:pt x="7144" y="152400"/>
                  </a:cubicBezTo>
                  <a:cubicBezTo>
                    <a:pt x="14288" y="224631"/>
                    <a:pt x="82551" y="405607"/>
                    <a:pt x="97632" y="457200"/>
                  </a:cubicBezTo>
                  <a:cubicBezTo>
                    <a:pt x="112713" y="508793"/>
                    <a:pt x="105172" y="485377"/>
                    <a:pt x="97632" y="461962"/>
                  </a:cubicBezTo>
                </a:path>
              </a:pathLst>
            </a:custGeom>
            <a:grpFill/>
            <a:ln w="9525" cap="flat" cmpd="sng" algn="ctr">
              <a:noFill/>
              <a:prstDash val="solid"/>
              <a:round/>
              <a:headEnd type="none" w="med" len="med"/>
              <a:tailEnd type="none" w="med" len="med"/>
            </a:ln>
            <a:effectLst/>
          </p:spPr>
          <p:txBody>
            <a:bodyPr wrap="none" anchor="ctr"/>
            <a:lstStyle/>
            <a:p>
              <a:pPr latinLnBrk="1">
                <a:defRPr/>
              </a:pPr>
              <a:endParaRPr lang="en-GB" dirty="0"/>
            </a:p>
          </p:txBody>
        </p:sp>
      </p:grpSp>
      <p:cxnSp>
        <p:nvCxnSpPr>
          <p:cNvPr id="61" name="Straight Connector 134"/>
          <p:cNvCxnSpPr>
            <a:cxnSpLocks noChangeShapeType="1"/>
          </p:cNvCxnSpPr>
          <p:nvPr/>
        </p:nvCxnSpPr>
        <p:spPr bwMode="auto">
          <a:xfrm rot="16200000" flipH="1">
            <a:off x="5272093" y="3991571"/>
            <a:ext cx="257175" cy="9525"/>
          </a:xfrm>
          <a:prstGeom prst="line">
            <a:avLst/>
          </a:prstGeom>
          <a:noFill/>
          <a:ln w="50800" algn="ctr">
            <a:solidFill>
              <a:srgbClr val="444444"/>
            </a:solidFill>
            <a:round/>
            <a:headEnd/>
            <a:tailEnd/>
          </a:ln>
        </p:spPr>
      </p:cxnSp>
      <p:cxnSp>
        <p:nvCxnSpPr>
          <p:cNvPr id="62" name="Straight Connector 142"/>
          <p:cNvCxnSpPr>
            <a:cxnSpLocks noChangeShapeType="1"/>
          </p:cNvCxnSpPr>
          <p:nvPr/>
        </p:nvCxnSpPr>
        <p:spPr bwMode="auto">
          <a:xfrm rot="16200000" flipH="1">
            <a:off x="5326862" y="3655815"/>
            <a:ext cx="223837" cy="95250"/>
          </a:xfrm>
          <a:prstGeom prst="line">
            <a:avLst/>
          </a:prstGeom>
          <a:noFill/>
          <a:ln w="50800" algn="ctr">
            <a:solidFill>
              <a:srgbClr val="444444"/>
            </a:solidFill>
            <a:round/>
            <a:headEnd/>
            <a:tailEnd/>
          </a:ln>
        </p:spPr>
      </p:cxnSp>
      <p:cxnSp>
        <p:nvCxnSpPr>
          <p:cNvPr id="63" name="Straight Connector 144"/>
          <p:cNvCxnSpPr>
            <a:cxnSpLocks noChangeShapeType="1"/>
          </p:cNvCxnSpPr>
          <p:nvPr/>
        </p:nvCxnSpPr>
        <p:spPr bwMode="auto">
          <a:xfrm rot="16200000" flipH="1">
            <a:off x="5341149" y="4160640"/>
            <a:ext cx="223837" cy="95250"/>
          </a:xfrm>
          <a:prstGeom prst="line">
            <a:avLst/>
          </a:prstGeom>
          <a:noFill/>
          <a:ln w="50800" algn="ctr">
            <a:solidFill>
              <a:srgbClr val="444444"/>
            </a:solidFill>
            <a:round/>
            <a:headEnd/>
            <a:tailEnd/>
          </a:ln>
        </p:spPr>
      </p:cxnSp>
      <p:sp>
        <p:nvSpPr>
          <p:cNvPr id="64" name="TextBox 149"/>
          <p:cNvSpPr txBox="1">
            <a:spLocks noChangeArrowheads="1"/>
          </p:cNvSpPr>
          <p:nvPr/>
        </p:nvSpPr>
        <p:spPr bwMode="auto">
          <a:xfrm>
            <a:off x="5435606" y="5210771"/>
            <a:ext cx="997389" cy="276999"/>
          </a:xfrm>
          <a:prstGeom prst="rect">
            <a:avLst/>
          </a:prstGeom>
          <a:noFill/>
          <a:ln w="9525">
            <a:noFill/>
            <a:miter lim="800000"/>
            <a:headEnd/>
            <a:tailEnd/>
          </a:ln>
        </p:spPr>
        <p:txBody>
          <a:bodyPr wrap="none">
            <a:spAutoFit/>
          </a:bodyPr>
          <a:lstStyle/>
          <a:p>
            <a:pPr latinLnBrk="1"/>
            <a:r>
              <a:rPr lang="en-GB" sz="1200" b="1" dirty="0">
                <a:solidFill>
                  <a:srgbClr val="005581"/>
                </a:solidFill>
                <a:latin typeface="Arial" pitchFamily="34" charset="0"/>
                <a:cs typeface="Arial" pitchFamily="34" charset="0"/>
              </a:rPr>
              <a:t>690V Swbd</a:t>
            </a:r>
          </a:p>
        </p:txBody>
      </p:sp>
      <p:cxnSp>
        <p:nvCxnSpPr>
          <p:cNvPr id="65" name="Straight Connector 97"/>
          <p:cNvCxnSpPr>
            <a:cxnSpLocks noChangeShapeType="1"/>
          </p:cNvCxnSpPr>
          <p:nvPr/>
        </p:nvCxnSpPr>
        <p:spPr bwMode="auto">
          <a:xfrm flipV="1">
            <a:off x="5386393" y="4486890"/>
            <a:ext cx="1000132" cy="4762"/>
          </a:xfrm>
          <a:prstGeom prst="line">
            <a:avLst/>
          </a:prstGeom>
          <a:noFill/>
          <a:ln w="9525" algn="ctr">
            <a:solidFill>
              <a:schemeClr val="tx1"/>
            </a:solidFill>
            <a:round/>
            <a:headEnd/>
            <a:tailEnd/>
          </a:ln>
        </p:spPr>
      </p:cxnSp>
      <p:cxnSp>
        <p:nvCxnSpPr>
          <p:cNvPr id="66" name="Straight Connector 97"/>
          <p:cNvCxnSpPr>
            <a:cxnSpLocks noChangeShapeType="1"/>
            <a:stCxn id="8" idx="3"/>
            <a:endCxn id="11" idx="2"/>
          </p:cNvCxnSpPr>
          <p:nvPr/>
        </p:nvCxnSpPr>
        <p:spPr bwMode="auto">
          <a:xfrm flipV="1">
            <a:off x="7358077" y="3872520"/>
            <a:ext cx="347646" cy="4765"/>
          </a:xfrm>
          <a:prstGeom prst="line">
            <a:avLst/>
          </a:prstGeom>
          <a:noFill/>
          <a:ln w="9525" algn="ctr">
            <a:solidFill>
              <a:schemeClr val="tx1"/>
            </a:solidFill>
            <a:round/>
            <a:headEnd/>
            <a:tailEnd/>
          </a:ln>
        </p:spPr>
      </p:cxnSp>
      <p:cxnSp>
        <p:nvCxnSpPr>
          <p:cNvPr id="67" name="Straight Connector 16"/>
          <p:cNvCxnSpPr>
            <a:cxnSpLocks noChangeShapeType="1"/>
          </p:cNvCxnSpPr>
          <p:nvPr/>
        </p:nvCxnSpPr>
        <p:spPr bwMode="auto">
          <a:xfrm rot="10800000">
            <a:off x="1528741" y="2700940"/>
            <a:ext cx="533400" cy="0"/>
          </a:xfrm>
          <a:prstGeom prst="line">
            <a:avLst/>
          </a:prstGeom>
          <a:noFill/>
          <a:ln w="9525" algn="ctr">
            <a:solidFill>
              <a:schemeClr val="tx1"/>
            </a:solidFill>
            <a:round/>
            <a:headEnd/>
            <a:tailEnd/>
          </a:ln>
        </p:spPr>
      </p:cxnSp>
      <p:cxnSp>
        <p:nvCxnSpPr>
          <p:cNvPr id="68" name="Straight Connector 115"/>
          <p:cNvCxnSpPr>
            <a:cxnSpLocks noChangeShapeType="1"/>
          </p:cNvCxnSpPr>
          <p:nvPr/>
        </p:nvCxnSpPr>
        <p:spPr bwMode="auto">
          <a:xfrm rot="10800000" flipV="1">
            <a:off x="1511629" y="5283645"/>
            <a:ext cx="533400" cy="0"/>
          </a:xfrm>
          <a:prstGeom prst="line">
            <a:avLst/>
          </a:prstGeom>
          <a:noFill/>
          <a:ln w="9525" algn="ctr">
            <a:solidFill>
              <a:schemeClr val="tx1"/>
            </a:solidFill>
            <a:round/>
            <a:headEnd/>
            <a:tailEnd/>
          </a:ln>
        </p:spPr>
      </p:cxnSp>
      <p:cxnSp>
        <p:nvCxnSpPr>
          <p:cNvPr id="69" name="Straight Arrow Connector 68"/>
          <p:cNvCxnSpPr>
            <a:stCxn id="18" idx="6"/>
          </p:cNvCxnSpPr>
          <p:nvPr/>
        </p:nvCxnSpPr>
        <p:spPr>
          <a:xfrm flipV="1">
            <a:off x="3709993" y="2379464"/>
            <a:ext cx="1743074" cy="2382"/>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a:endCxn id="18" idx="2"/>
          </p:cNvCxnSpPr>
          <p:nvPr/>
        </p:nvCxnSpPr>
        <p:spPr>
          <a:xfrm>
            <a:off x="2319343" y="2379464"/>
            <a:ext cx="971550" cy="2382"/>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73" name="Straight Arrow Connector 72"/>
          <p:cNvCxnSpPr/>
          <p:nvPr/>
        </p:nvCxnSpPr>
        <p:spPr>
          <a:xfrm flipH="1">
            <a:off x="2319343" y="2934747"/>
            <a:ext cx="590550"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75" name="Straight Arrow Connector 74"/>
          <p:cNvCxnSpPr>
            <a:stCxn id="42" idx="1"/>
          </p:cNvCxnSpPr>
          <p:nvPr/>
        </p:nvCxnSpPr>
        <p:spPr>
          <a:xfrm flipH="1">
            <a:off x="2319343" y="5020271"/>
            <a:ext cx="600075" cy="0"/>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77" name="Straight Arrow Connector 76"/>
          <p:cNvCxnSpPr>
            <a:endCxn id="43" idx="2"/>
          </p:cNvCxnSpPr>
          <p:nvPr/>
        </p:nvCxnSpPr>
        <p:spPr>
          <a:xfrm flipV="1">
            <a:off x="2319343" y="5563196"/>
            <a:ext cx="981075" cy="4763"/>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a:stCxn id="43" idx="6"/>
          </p:cNvCxnSpPr>
          <p:nvPr/>
        </p:nvCxnSpPr>
        <p:spPr>
          <a:xfrm flipV="1">
            <a:off x="3719518" y="5558433"/>
            <a:ext cx="1704975" cy="4763"/>
          </a:xfrm>
          <a:prstGeom prst="straightConnector1">
            <a:avLst/>
          </a:prstGeom>
          <a:ln w="57150">
            <a:solidFill>
              <a:srgbClr val="005581"/>
            </a:solidFill>
            <a:tailEnd type="arrow"/>
          </a:ln>
        </p:spPr>
        <p:style>
          <a:lnRef idx="1">
            <a:schemeClr val="accent6"/>
          </a:lnRef>
          <a:fillRef idx="0">
            <a:schemeClr val="accent6"/>
          </a:fillRef>
          <a:effectRef idx="0">
            <a:schemeClr val="accent6"/>
          </a:effectRef>
          <a:fontRef idx="minor">
            <a:schemeClr val="tx1"/>
          </a:fontRef>
        </p:style>
      </p:cxn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6237312"/>
            <a:ext cx="1728192" cy="555987"/>
          </a:xfrm>
          <a:prstGeom prst="rect">
            <a:avLst/>
          </a:prstGeom>
        </p:spPr>
      </p:pic>
      <p:pic>
        <p:nvPicPr>
          <p:cNvPr id="80" name="Picture 79"/>
          <p:cNvPicPr>
            <a:picLocks noChangeAspect="1" noChangeArrowheads="1"/>
          </p:cNvPicPr>
          <p:nvPr/>
        </p:nvPicPr>
        <p:blipFill>
          <a:blip r:embed="rId4" cstate="print"/>
          <a:srcRect/>
          <a:stretch>
            <a:fillRect/>
          </a:stretch>
        </p:blipFill>
        <p:spPr bwMode="auto">
          <a:xfrm>
            <a:off x="340271" y="6315280"/>
            <a:ext cx="1495425" cy="400050"/>
          </a:xfrm>
          <a:prstGeom prst="rect">
            <a:avLst/>
          </a:prstGeom>
          <a:noFill/>
          <a:ln w="9525">
            <a:noFill/>
            <a:miter lim="800000"/>
            <a:headEnd/>
            <a:tailEnd/>
          </a:ln>
          <a:effectLst/>
        </p:spPr>
      </p:pic>
      <p:sp>
        <p:nvSpPr>
          <p:cNvPr id="81" name="TextBox 80"/>
          <p:cNvSpPr txBox="1"/>
          <p:nvPr/>
        </p:nvSpPr>
        <p:spPr>
          <a:xfrm>
            <a:off x="35496" y="467380"/>
            <a:ext cx="8748464" cy="369332"/>
          </a:xfrm>
          <a:prstGeom prst="rect">
            <a:avLst/>
          </a:prstGeom>
          <a:noFill/>
        </p:spPr>
        <p:txBody>
          <a:bodyPr wrap="square" rtlCol="0">
            <a:spAutoFit/>
          </a:bodyPr>
          <a:lstStyle/>
          <a:p>
            <a:pPr algn="ctr"/>
            <a:r>
              <a:rPr lang="en-US" altLang="ko-KR" b="1" spc="50" dirty="0" smtClean="0">
                <a:ln w="13500">
                  <a:solidFill>
                    <a:schemeClr val="accent1">
                      <a:shade val="2500"/>
                      <a:alpha val="6500"/>
                    </a:schemeClr>
                  </a:solidFill>
                  <a:prstDash val="solid"/>
                </a:ln>
                <a:solidFill>
                  <a:srgbClr val="005581"/>
                </a:solidFill>
                <a:effectLst>
                  <a:innerShdw blurRad="50900" dist="38500" dir="13500000">
                    <a:srgbClr val="000000">
                      <a:alpha val="60000"/>
                    </a:srgbClr>
                  </a:innerShdw>
                </a:effectLst>
                <a:latin typeface="Arial" pitchFamily="34" charset="0"/>
                <a:cs typeface="Arial" pitchFamily="34" charset="0"/>
              </a:rPr>
              <a:t>Modes of Operation: Transit ME</a:t>
            </a:r>
          </a:p>
        </p:txBody>
      </p:sp>
      <p:sp>
        <p:nvSpPr>
          <p:cNvPr id="82" name="TextBox 81"/>
          <p:cNvSpPr txBox="1"/>
          <p:nvPr/>
        </p:nvSpPr>
        <p:spPr>
          <a:xfrm>
            <a:off x="324102" y="1495633"/>
            <a:ext cx="3628779" cy="738664"/>
          </a:xfrm>
          <a:prstGeom prst="rect">
            <a:avLst/>
          </a:prstGeom>
          <a:noFill/>
        </p:spPr>
        <p:txBody>
          <a:bodyPr wrap="square" rtlCol="0">
            <a:spAutoFit/>
          </a:bodyPr>
          <a:lstStyle/>
          <a:p>
            <a:r>
              <a:rPr lang="en-GB" sz="1400" b="1" dirty="0" smtClean="0">
                <a:solidFill>
                  <a:schemeClr val="accent1"/>
                </a:solidFill>
                <a:latin typeface="Arial" pitchFamily="34" charset="0"/>
                <a:ea typeface="Tahoma" pitchFamily="34" charset="0"/>
                <a:cs typeface="Arial" pitchFamily="34" charset="0"/>
              </a:rPr>
              <a:t>Operation between 9 and 18 knots</a:t>
            </a:r>
          </a:p>
          <a:p>
            <a:r>
              <a:rPr lang="en-GB" sz="1400" b="1" dirty="0" smtClean="0">
                <a:solidFill>
                  <a:schemeClr val="accent1"/>
                </a:solidFill>
                <a:latin typeface="Arial" pitchFamily="34" charset="0"/>
                <a:ea typeface="Tahoma" pitchFamily="34" charset="0"/>
                <a:cs typeface="Arial" pitchFamily="34" charset="0"/>
              </a:rPr>
              <a:t>Main DG sets available to provide additional power if required</a:t>
            </a:r>
          </a:p>
        </p:txBody>
      </p:sp>
    </p:spTree>
    <p:extLst>
      <p:ext uri="{BB962C8B-B14F-4D97-AF65-F5344CB8AC3E}">
        <p14:creationId xmlns:p14="http://schemas.microsoft.com/office/powerpoint/2010/main" val="252797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863" y="3212976"/>
            <a:ext cx="3709088" cy="228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988840"/>
            <a:ext cx="4883248" cy="34487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GB" dirty="0" smtClean="0"/>
              <a:t>What Next for LSV?</a:t>
            </a:r>
            <a:endParaRPr lang="en-GB" dirty="0"/>
          </a:p>
        </p:txBody>
      </p:sp>
      <p:sp>
        <p:nvSpPr>
          <p:cNvPr id="3" name="Content Placeholder 2"/>
          <p:cNvSpPr>
            <a:spLocks noGrp="1"/>
          </p:cNvSpPr>
          <p:nvPr>
            <p:ph idx="1"/>
          </p:nvPr>
        </p:nvSpPr>
        <p:spPr>
          <a:xfrm>
            <a:off x="457201" y="1591199"/>
            <a:ext cx="4258816" cy="4510800"/>
          </a:xfrm>
        </p:spPr>
        <p:txBody>
          <a:bodyPr/>
          <a:lstStyle/>
          <a:p>
            <a:r>
              <a:rPr lang="en-GB" dirty="0" smtClean="0">
                <a:solidFill>
                  <a:srgbClr val="005581"/>
                </a:solidFill>
                <a:ea typeface="Tahoma" pitchFamily="34" charset="0"/>
              </a:rPr>
              <a:t>Detailed Design</a:t>
            </a:r>
          </a:p>
          <a:p>
            <a:endParaRPr lang="en-GB" dirty="0" smtClean="0">
              <a:solidFill>
                <a:srgbClr val="005581"/>
              </a:solidFill>
              <a:ea typeface="Tahoma" pitchFamily="34" charset="0"/>
            </a:endParaRPr>
          </a:p>
          <a:p>
            <a:r>
              <a:rPr lang="en-GB" dirty="0" smtClean="0">
                <a:solidFill>
                  <a:srgbClr val="005581"/>
                </a:solidFill>
                <a:ea typeface="Tahoma" pitchFamily="34" charset="0"/>
              </a:rPr>
              <a:t>Build</a:t>
            </a:r>
          </a:p>
          <a:p>
            <a:endParaRPr lang="en-GB" dirty="0" smtClean="0">
              <a:solidFill>
                <a:srgbClr val="005581"/>
              </a:solidFill>
              <a:ea typeface="Tahoma" pitchFamily="34" charset="0"/>
            </a:endParaRPr>
          </a:p>
          <a:p>
            <a:r>
              <a:rPr lang="en-GB" dirty="0" smtClean="0">
                <a:solidFill>
                  <a:srgbClr val="005581"/>
                </a:solidFill>
                <a:ea typeface="Tahoma" pitchFamily="34" charset="0"/>
              </a:rPr>
              <a:t>Inspection, Tests and Trials</a:t>
            </a:r>
          </a:p>
          <a:p>
            <a:endParaRPr lang="en-GB" dirty="0" smtClean="0">
              <a:solidFill>
                <a:srgbClr val="005581"/>
              </a:solidFill>
              <a:ea typeface="Tahoma" pitchFamily="34" charset="0"/>
            </a:endParaRPr>
          </a:p>
          <a:p>
            <a:r>
              <a:rPr lang="en-GB" dirty="0" smtClean="0">
                <a:solidFill>
                  <a:srgbClr val="005581"/>
                </a:solidFill>
                <a:ea typeface="Tahoma" pitchFamily="34" charset="0"/>
              </a:rPr>
              <a:t>Delivery</a:t>
            </a:r>
          </a:p>
          <a:p>
            <a:endParaRPr lang="en-GB" dirty="0">
              <a:solidFill>
                <a:srgbClr val="005581"/>
              </a:solidFill>
              <a:ea typeface="Tahoma" pitchFamily="34" charset="0"/>
            </a:endParaRPr>
          </a:p>
          <a:p>
            <a:r>
              <a:rPr lang="en-GB" dirty="0" smtClean="0">
                <a:solidFill>
                  <a:srgbClr val="005581"/>
                </a:solidFill>
                <a:ea typeface="Tahoma" pitchFamily="34" charset="0"/>
              </a:rPr>
              <a:t>Warranty – With Support</a:t>
            </a:r>
          </a:p>
          <a:p>
            <a:endParaRPr lang="en-GB" dirty="0">
              <a:solidFill>
                <a:srgbClr val="005581"/>
              </a:solidFill>
              <a:ea typeface="Tahoma" pitchFamily="34" charset="0"/>
            </a:endParaRPr>
          </a:p>
          <a:p>
            <a:r>
              <a:rPr lang="en-GB" dirty="0" smtClean="0">
                <a:solidFill>
                  <a:srgbClr val="005581"/>
                </a:solidFill>
                <a:ea typeface="Tahoma" pitchFamily="34" charset="0"/>
              </a:rPr>
              <a:t>In Service Technical Support </a:t>
            </a:r>
          </a:p>
          <a:p>
            <a:pPr marL="354625" lvl="4"/>
            <a:r>
              <a:rPr lang="en-GB" sz="1200" dirty="0" smtClean="0">
                <a:solidFill>
                  <a:srgbClr val="005581"/>
                </a:solidFill>
                <a:ea typeface="Tahoma" pitchFamily="34" charset="0"/>
              </a:rPr>
              <a:t>Design Management</a:t>
            </a:r>
          </a:p>
          <a:p>
            <a:pPr marL="354625" lvl="4"/>
            <a:r>
              <a:rPr lang="en-GB" sz="1200" dirty="0" smtClean="0">
                <a:solidFill>
                  <a:srgbClr val="005581"/>
                </a:solidFill>
                <a:ea typeface="Tahoma" pitchFamily="34" charset="0"/>
              </a:rPr>
              <a:t>Equipment Management</a:t>
            </a:r>
          </a:p>
          <a:p>
            <a:pPr marL="354625" lvl="4"/>
            <a:r>
              <a:rPr lang="en-GB" sz="1200" dirty="0" smtClean="0">
                <a:solidFill>
                  <a:srgbClr val="005581"/>
                </a:solidFill>
                <a:ea typeface="Tahoma" pitchFamily="34" charset="0"/>
              </a:rPr>
              <a:t>Maintenance Management</a:t>
            </a:r>
          </a:p>
          <a:p>
            <a:pPr marL="354625" lvl="4"/>
            <a:r>
              <a:rPr lang="en-GB" sz="1200" dirty="0" smtClean="0">
                <a:solidFill>
                  <a:srgbClr val="005581"/>
                </a:solidFill>
                <a:ea typeface="Tahoma" pitchFamily="34" charset="0"/>
              </a:rPr>
              <a:t>Spares Management</a:t>
            </a:r>
          </a:p>
          <a:p>
            <a:pPr marL="354625" lvl="4"/>
            <a:r>
              <a:rPr lang="en-GB" sz="1200" dirty="0" smtClean="0">
                <a:solidFill>
                  <a:srgbClr val="005581"/>
                </a:solidFill>
                <a:ea typeface="Tahoma" pitchFamily="34" charset="0"/>
              </a:rPr>
              <a:t>Safety Analysis</a:t>
            </a:r>
          </a:p>
          <a:p>
            <a:endParaRPr lang="en-GB" dirty="0">
              <a:solidFill>
                <a:srgbClr val="005581"/>
              </a:solidFill>
              <a:ea typeface="Tahoma" pitchFamily="34" charset="0"/>
            </a:endParaRPr>
          </a:p>
        </p:txBody>
      </p:sp>
    </p:spTree>
    <p:extLst>
      <p:ext uri="{BB962C8B-B14F-4D97-AF65-F5344CB8AC3E}">
        <p14:creationId xmlns:p14="http://schemas.microsoft.com/office/powerpoint/2010/main" val="259632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Next for DSME</a:t>
            </a:r>
            <a:endParaRPr lang="en-GB" strike="sngStrike" dirty="0"/>
          </a:p>
        </p:txBody>
      </p:sp>
      <p:sp>
        <p:nvSpPr>
          <p:cNvPr id="3" name="Content Placeholder 2"/>
          <p:cNvSpPr>
            <a:spLocks noGrp="1"/>
          </p:cNvSpPr>
          <p:nvPr>
            <p:ph idx="1"/>
          </p:nvPr>
        </p:nvSpPr>
        <p:spPr>
          <a:xfrm>
            <a:off x="467545" y="1624126"/>
            <a:ext cx="5472608" cy="4541178"/>
          </a:xfrm>
        </p:spPr>
        <p:txBody>
          <a:bodyPr/>
          <a:lstStyle/>
          <a:p>
            <a:r>
              <a:rPr lang="en-GB" dirty="0" smtClean="0">
                <a:solidFill>
                  <a:srgbClr val="005581"/>
                </a:solidFill>
                <a:ea typeface="Tahoma" pitchFamily="34" charset="0"/>
              </a:rPr>
              <a:t>The Next Auxiliary Project</a:t>
            </a:r>
          </a:p>
          <a:p>
            <a:pPr lvl="3"/>
            <a:r>
              <a:rPr lang="en-GB" dirty="0">
                <a:solidFill>
                  <a:srgbClr val="005581"/>
                </a:solidFill>
                <a:ea typeface="Tahoma" pitchFamily="34" charset="0"/>
              </a:rPr>
              <a:t>Modified Design for </a:t>
            </a:r>
            <a:r>
              <a:rPr lang="en-GB" dirty="0" smtClean="0">
                <a:solidFill>
                  <a:srgbClr val="005581"/>
                </a:solidFill>
                <a:ea typeface="Tahoma" pitchFamily="34" charset="0"/>
              </a:rPr>
              <a:t>Australia</a:t>
            </a:r>
          </a:p>
          <a:p>
            <a:pPr lvl="3"/>
            <a:r>
              <a:rPr lang="en-GB" dirty="0" smtClean="0">
                <a:solidFill>
                  <a:srgbClr val="005581"/>
                </a:solidFill>
                <a:ea typeface="Tahoma" pitchFamily="34" charset="0"/>
              </a:rPr>
              <a:t>New Zealand</a:t>
            </a:r>
          </a:p>
          <a:p>
            <a:pPr lvl="3"/>
            <a:r>
              <a:rPr lang="en-GB" dirty="0" smtClean="0">
                <a:solidFill>
                  <a:srgbClr val="005581"/>
                </a:solidFill>
                <a:ea typeface="Tahoma" pitchFamily="34" charset="0"/>
              </a:rPr>
              <a:t>Other Countries</a:t>
            </a:r>
          </a:p>
          <a:p>
            <a:endParaRPr lang="en-GB" dirty="0" smtClean="0">
              <a:solidFill>
                <a:srgbClr val="005581"/>
              </a:solidFill>
              <a:ea typeface="Tahoma" pitchFamily="34" charset="0"/>
            </a:endParaRPr>
          </a:p>
          <a:p>
            <a:r>
              <a:rPr lang="en-GB" altLang="ko-KR" dirty="0" smtClean="0">
                <a:solidFill>
                  <a:srgbClr val="005581"/>
                </a:solidFill>
                <a:ea typeface="Tahoma" pitchFamily="34" charset="0"/>
              </a:rPr>
              <a:t>Combatant and Non-combatant Ships</a:t>
            </a:r>
            <a:endParaRPr lang="en-GB" altLang="ko-KR" dirty="0">
              <a:solidFill>
                <a:srgbClr val="005581"/>
              </a:solidFill>
              <a:ea typeface="Tahoma" pitchFamily="34" charset="0"/>
            </a:endParaRPr>
          </a:p>
          <a:p>
            <a:endParaRPr lang="en-GB" dirty="0" smtClean="0">
              <a:solidFill>
                <a:srgbClr val="005581"/>
              </a:solidFill>
              <a:ea typeface="Tahoma" pitchFamily="34" charset="0"/>
            </a:endParaRPr>
          </a:p>
          <a:p>
            <a:endParaRPr lang="en-GB" dirty="0">
              <a:solidFill>
                <a:srgbClr val="005581"/>
              </a:solidFill>
              <a:ea typeface="Tahoma" pitchFamily="34" charset="0"/>
            </a:endParaRPr>
          </a:p>
          <a:p>
            <a:r>
              <a:rPr lang="en-GB" dirty="0" smtClean="0">
                <a:solidFill>
                  <a:srgbClr val="005581"/>
                </a:solidFill>
                <a:ea typeface="Tahoma" pitchFamily="34" charset="0"/>
              </a:rPr>
              <a:t>Submarines</a:t>
            </a:r>
          </a:p>
          <a:p>
            <a:endParaRPr lang="en-GB" dirty="0">
              <a:solidFill>
                <a:srgbClr val="005581"/>
              </a:solidFill>
              <a:ea typeface="Tahoma" pitchFamily="34" charset="0"/>
            </a:endParaRPr>
          </a:p>
          <a:p>
            <a:endParaRPr lang="en-GB" dirty="0">
              <a:solidFill>
                <a:srgbClr val="005581"/>
              </a:solidFill>
              <a:ea typeface="Tahoma" pitchFamily="34" charset="0"/>
            </a:endParaRPr>
          </a:p>
          <a:p>
            <a:r>
              <a:rPr lang="en-GB" dirty="0" smtClean="0">
                <a:solidFill>
                  <a:srgbClr val="005581"/>
                </a:solidFill>
                <a:ea typeface="Tahoma" pitchFamily="34" charset="0"/>
              </a:rPr>
              <a:t>In Service Support</a:t>
            </a:r>
          </a:p>
          <a:p>
            <a:endParaRPr lang="en-GB" dirty="0">
              <a:solidFill>
                <a:srgbClr val="005581"/>
              </a:solidFill>
              <a:ea typeface="Tahoma" pitchFamily="34" charset="0"/>
            </a:endParaRPr>
          </a:p>
          <a:p>
            <a:pPr marL="0" indent="0">
              <a:buNone/>
            </a:pPr>
            <a:endParaRPr lang="en-GB" dirty="0"/>
          </a:p>
        </p:txBody>
      </p:sp>
      <p:pic>
        <p:nvPicPr>
          <p:cNvPr id="7" name="Picture 2" descr="T:\02 Win Business\N3207\Marketing &amp; Commercial\Pictures\Copyright - Ours\DSL Design Portfolio\Platforms\BMT Concept Designs\Venator 110\Old\Patrol Ship\Venator_110_CG_Star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736029"/>
            <a:ext cx="2668947" cy="1501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408" y="3573016"/>
            <a:ext cx="459800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148" y="1628800"/>
            <a:ext cx="2412268" cy="231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5805264"/>
            <a:ext cx="1944216" cy="253916"/>
          </a:xfrm>
          <a:prstGeom prst="rect">
            <a:avLst/>
          </a:prstGeom>
          <a:noFill/>
        </p:spPr>
        <p:txBody>
          <a:bodyPr wrap="square" rtlCol="0">
            <a:spAutoFit/>
          </a:bodyPr>
          <a:lstStyle/>
          <a:p>
            <a:r>
              <a:rPr lang="en-US" altLang="ko-KR" sz="1050" dirty="0" smtClean="0"/>
              <a:t>Patrol Vessel – BMT design</a:t>
            </a:r>
            <a:endParaRPr lang="ko-KR" altLang="en-US" sz="1050" dirty="0"/>
          </a:p>
        </p:txBody>
      </p:sp>
    </p:spTree>
    <p:extLst>
      <p:ext uri="{BB962C8B-B14F-4D97-AF65-F5344CB8AC3E}">
        <p14:creationId xmlns:p14="http://schemas.microsoft.com/office/powerpoint/2010/main" val="312554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3888431" cy="285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552" y="556102"/>
            <a:ext cx="3610744" cy="496634"/>
          </a:xfrm>
        </p:spPr>
        <p:txBody>
          <a:bodyPr/>
          <a:lstStyle/>
          <a:p>
            <a:r>
              <a:rPr lang="en-GB" dirty="0" smtClean="0"/>
              <a:t>Thank you !!</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02163"/>
            <a:ext cx="4104456" cy="273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284984"/>
            <a:ext cx="4680520" cy="310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51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2797"/>
            <a:ext cx="2962672" cy="4511142"/>
          </a:xfrm>
        </p:spPr>
        <p:txBody>
          <a:bodyPr/>
          <a:lstStyle/>
          <a:p>
            <a:r>
              <a:rPr lang="en-GB" dirty="0" smtClean="0"/>
              <a:t>THE LSV Team</a:t>
            </a:r>
          </a:p>
          <a:p>
            <a:endParaRPr lang="en-GB" dirty="0" smtClean="0"/>
          </a:p>
          <a:p>
            <a:r>
              <a:rPr lang="en-GB" dirty="0" smtClean="0"/>
              <a:t>LSV Programme Status</a:t>
            </a:r>
          </a:p>
          <a:p>
            <a:endParaRPr lang="en-GB" dirty="0" smtClean="0"/>
          </a:p>
          <a:p>
            <a:r>
              <a:rPr lang="en-GB" dirty="0" smtClean="0"/>
              <a:t>Key Features of the LSV Design</a:t>
            </a:r>
          </a:p>
          <a:p>
            <a:pPr lvl="3"/>
            <a:r>
              <a:rPr lang="en-GB" dirty="0" smtClean="0"/>
              <a:t>RAS</a:t>
            </a:r>
          </a:p>
          <a:p>
            <a:pPr lvl="3"/>
            <a:r>
              <a:rPr lang="en-GB" dirty="0" smtClean="0"/>
              <a:t>Hospital</a:t>
            </a:r>
          </a:p>
          <a:p>
            <a:pPr lvl="3"/>
            <a:r>
              <a:rPr lang="en-GB" dirty="0" smtClean="0"/>
              <a:t>Aviation</a:t>
            </a:r>
          </a:p>
          <a:p>
            <a:pPr lvl="3"/>
            <a:r>
              <a:rPr lang="en-GB" dirty="0" smtClean="0"/>
              <a:t>Mother Ship</a:t>
            </a:r>
          </a:p>
          <a:p>
            <a:pPr lvl="3"/>
            <a:r>
              <a:rPr lang="en-GB" dirty="0" smtClean="0"/>
              <a:t>C4l</a:t>
            </a:r>
          </a:p>
          <a:p>
            <a:pPr lvl="3"/>
            <a:r>
              <a:rPr lang="en-GB" dirty="0" smtClean="0"/>
              <a:t>Hull Form and Propulsion</a:t>
            </a:r>
          </a:p>
          <a:p>
            <a:pPr lvl="3"/>
            <a:endParaRPr lang="en-GB" dirty="0" smtClean="0"/>
          </a:p>
          <a:p>
            <a:r>
              <a:rPr lang="en-GB" dirty="0" smtClean="0"/>
              <a:t>What Next?</a:t>
            </a:r>
            <a:endParaRPr lang="en-GB" dirty="0"/>
          </a:p>
          <a:p>
            <a:pPr lvl="2"/>
            <a:endParaRPr lang="en-GB" dirty="0" smtClean="0"/>
          </a:p>
        </p:txBody>
      </p:sp>
      <p:sp>
        <p:nvSpPr>
          <p:cNvPr id="2" name="Title 1"/>
          <p:cNvSpPr>
            <a:spLocks noGrp="1"/>
          </p:cNvSpPr>
          <p:nvPr>
            <p:ph type="title"/>
          </p:nvPr>
        </p:nvSpPr>
        <p:spPr/>
        <p:txBody>
          <a:bodyPr/>
          <a:lstStyle/>
          <a:p>
            <a:pPr algn="ctr"/>
            <a:r>
              <a:rPr lang="en-GB" dirty="0" smtClean="0"/>
              <a:t>Contents</a:t>
            </a:r>
            <a:endParaRPr lang="en-GB" dirty="0"/>
          </a:p>
        </p:txBody>
      </p:sp>
      <p:sp>
        <p:nvSpPr>
          <p:cNvPr id="8" name="Footer Placeholder 4"/>
          <p:cNvSpPr>
            <a:spLocks noGrp="1"/>
          </p:cNvSpPr>
          <p:nvPr>
            <p:ph type="ftr" sz="quarter" idx="4294967295"/>
          </p:nvPr>
        </p:nvSpPr>
        <p:spPr>
          <a:xfrm>
            <a:off x="3124200" y="6438725"/>
            <a:ext cx="2743200" cy="247823"/>
          </a:xfrm>
          <a:prstGeom prst="rect">
            <a:avLst/>
          </a:prstGeom>
        </p:spPr>
        <p:txBody>
          <a:bodyPr vert="horz" lIns="0" tIns="0" rIns="0" bIns="0" rtlCol="0" anchor="b" anchorCtr="0">
            <a:noAutofit/>
          </a:bodyPr>
          <a:lstStyle>
            <a:lvl1pPr algn="ctr">
              <a:defRPr sz="900" b="1">
                <a:solidFill>
                  <a:schemeClr val="tx1"/>
                </a:solidFill>
                <a:latin typeface="Arial" pitchFamily="34" charset="0"/>
                <a:cs typeface="Arial" pitchFamily="34" charset="0"/>
              </a:defRPr>
            </a:lvl1pPr>
          </a:lstStyle>
          <a:p>
            <a:r>
              <a:rPr lang="en-GB" dirty="0" smtClean="0"/>
              <a:t>Commercial in Confidence </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534" y="2420888"/>
            <a:ext cx="4995417" cy="307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92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LSV Delivery Team</a:t>
            </a:r>
            <a:endParaRPr lang="en-GB" dirty="0"/>
          </a:p>
        </p:txBody>
      </p:sp>
      <p:sp>
        <p:nvSpPr>
          <p:cNvPr id="10" name="Footer Placeholder 4"/>
          <p:cNvSpPr>
            <a:spLocks noGrp="1"/>
          </p:cNvSpPr>
          <p:nvPr>
            <p:ph type="ftr" sz="quarter" idx="4294967295"/>
          </p:nvPr>
        </p:nvSpPr>
        <p:spPr>
          <a:xfrm>
            <a:off x="3124200" y="6438725"/>
            <a:ext cx="2743200" cy="247823"/>
          </a:xfrm>
          <a:prstGeom prst="rect">
            <a:avLst/>
          </a:prstGeom>
        </p:spPr>
        <p:txBody>
          <a:bodyPr vert="horz" lIns="0" tIns="0" rIns="0" bIns="0" rtlCol="0" anchor="b" anchorCtr="0">
            <a:noAutofit/>
          </a:bodyPr>
          <a:lstStyle>
            <a:lvl1pPr algn="ctr">
              <a:defRPr sz="900" b="1">
                <a:solidFill>
                  <a:schemeClr val="tx1"/>
                </a:solidFill>
                <a:latin typeface="Arial" pitchFamily="34" charset="0"/>
                <a:cs typeface="Arial" pitchFamily="34" charset="0"/>
              </a:defRPr>
            </a:lvl1pPr>
          </a:lstStyle>
          <a:p>
            <a:r>
              <a:rPr lang="en-GB" dirty="0" smtClean="0"/>
              <a:t>Commercial in Confidence </a:t>
            </a:r>
            <a:endParaRPr lang="en-GB" dirty="0"/>
          </a:p>
        </p:txBody>
      </p:sp>
      <p:sp>
        <p:nvSpPr>
          <p:cNvPr id="11" name="Oval 3"/>
          <p:cNvSpPr/>
          <p:nvPr/>
        </p:nvSpPr>
        <p:spPr>
          <a:xfrm>
            <a:off x="3542092" y="1526882"/>
            <a:ext cx="2686092" cy="2522759"/>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3"/>
          <p:cNvSpPr/>
          <p:nvPr/>
        </p:nvSpPr>
        <p:spPr>
          <a:xfrm>
            <a:off x="3851920" y="3562532"/>
            <a:ext cx="3600400" cy="253076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4"/>
          <p:cNvSpPr/>
          <p:nvPr/>
        </p:nvSpPr>
        <p:spPr>
          <a:xfrm>
            <a:off x="1331640" y="3075054"/>
            <a:ext cx="3600400" cy="2442178"/>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887924" y="1931054"/>
            <a:ext cx="2124236" cy="1315745"/>
          </a:xfrm>
          <a:prstGeom prst="rect">
            <a:avLst/>
          </a:prstGeom>
          <a:noFill/>
        </p:spPr>
        <p:txBody>
          <a:bodyPr wrap="square" rtlCol="0">
            <a:spAutoFit/>
          </a:bodyPr>
          <a:lstStyle/>
          <a:p>
            <a:pPr algn="ctr"/>
            <a:r>
              <a:rPr lang="en-GB" sz="1200" b="1" dirty="0" smtClean="0">
                <a:solidFill>
                  <a:srgbClr val="005581"/>
                </a:solidFill>
              </a:rPr>
              <a:t>NDLO</a:t>
            </a:r>
          </a:p>
          <a:p>
            <a:pPr algn="ctr"/>
            <a:r>
              <a:rPr lang="en-GB" sz="1200" b="1" dirty="0" smtClean="0">
                <a:solidFill>
                  <a:srgbClr val="005581"/>
                </a:solidFill>
              </a:rPr>
              <a:t>CUSTOMER </a:t>
            </a:r>
          </a:p>
          <a:p>
            <a:pPr algn="ctr"/>
            <a:r>
              <a:rPr lang="en-GB" sz="1200" b="1" dirty="0" smtClean="0">
                <a:solidFill>
                  <a:srgbClr val="005581"/>
                </a:solidFill>
              </a:rPr>
              <a:t>CONTRACT AUTHORITY</a:t>
            </a:r>
          </a:p>
          <a:p>
            <a:pPr algn="ctr"/>
            <a:endParaRPr lang="en-GB" sz="1200" b="1" dirty="0">
              <a:solidFill>
                <a:srgbClr val="005581"/>
              </a:solidFill>
            </a:endParaRPr>
          </a:p>
          <a:p>
            <a:pPr algn="ctr"/>
            <a:r>
              <a:rPr lang="en-GB" sz="1050" dirty="0" smtClean="0">
                <a:solidFill>
                  <a:srgbClr val="005581"/>
                </a:solidFill>
              </a:rPr>
              <a:t>Operational Need</a:t>
            </a:r>
          </a:p>
          <a:p>
            <a:pPr algn="ctr"/>
            <a:r>
              <a:rPr lang="en-GB" sz="1050" dirty="0" smtClean="0">
                <a:solidFill>
                  <a:srgbClr val="005581"/>
                </a:solidFill>
              </a:rPr>
              <a:t>Operational Environment </a:t>
            </a:r>
          </a:p>
          <a:p>
            <a:pPr algn="ctr"/>
            <a:r>
              <a:rPr lang="en-GB" sz="1050" dirty="0" smtClean="0">
                <a:solidFill>
                  <a:srgbClr val="005581"/>
                </a:solidFill>
              </a:rPr>
              <a:t>Engineering Experience </a:t>
            </a:r>
            <a:endParaRPr lang="en-GB" dirty="0" smtClean="0"/>
          </a:p>
        </p:txBody>
      </p:sp>
      <p:sp>
        <p:nvSpPr>
          <p:cNvPr id="20" name="TextBox 19"/>
          <p:cNvSpPr txBox="1"/>
          <p:nvPr/>
        </p:nvSpPr>
        <p:spPr>
          <a:xfrm>
            <a:off x="1907704" y="3481407"/>
            <a:ext cx="2124236" cy="1962076"/>
          </a:xfrm>
          <a:prstGeom prst="rect">
            <a:avLst/>
          </a:prstGeom>
          <a:noFill/>
        </p:spPr>
        <p:txBody>
          <a:bodyPr wrap="square" rtlCol="0">
            <a:spAutoFit/>
          </a:bodyPr>
          <a:lstStyle/>
          <a:p>
            <a:pPr algn="ctr"/>
            <a:r>
              <a:rPr lang="en-GB" sz="1200" b="1" dirty="0" smtClean="0">
                <a:solidFill>
                  <a:srgbClr val="005581"/>
                </a:solidFill>
              </a:rPr>
              <a:t>DSME</a:t>
            </a:r>
          </a:p>
          <a:p>
            <a:pPr algn="ctr"/>
            <a:r>
              <a:rPr lang="en-GB" sz="1200" b="1" dirty="0" smtClean="0">
                <a:solidFill>
                  <a:srgbClr val="005581"/>
                </a:solidFill>
              </a:rPr>
              <a:t>SHIPBUILDER </a:t>
            </a:r>
          </a:p>
          <a:p>
            <a:pPr algn="ctr"/>
            <a:r>
              <a:rPr lang="en-GB" sz="1200" b="1" dirty="0" smtClean="0">
                <a:solidFill>
                  <a:srgbClr val="005581"/>
                </a:solidFill>
              </a:rPr>
              <a:t>PRIME CONTRACTOR</a:t>
            </a:r>
          </a:p>
          <a:p>
            <a:pPr algn="ctr"/>
            <a:endParaRPr lang="en-GB" sz="1200" b="1" dirty="0">
              <a:solidFill>
                <a:srgbClr val="005581"/>
              </a:solidFill>
            </a:endParaRPr>
          </a:p>
          <a:p>
            <a:pPr algn="ctr"/>
            <a:r>
              <a:rPr lang="en-GB" sz="1050" dirty="0" smtClean="0">
                <a:solidFill>
                  <a:srgbClr val="005581"/>
                </a:solidFill>
              </a:rPr>
              <a:t>Design</a:t>
            </a:r>
          </a:p>
          <a:p>
            <a:pPr algn="ctr"/>
            <a:r>
              <a:rPr lang="en-GB" sz="1050" dirty="0" smtClean="0">
                <a:solidFill>
                  <a:srgbClr val="005581"/>
                </a:solidFill>
              </a:rPr>
              <a:t>Overall Project Management</a:t>
            </a:r>
            <a:endParaRPr lang="en-GB" sz="1050" dirty="0" smtClean="0">
              <a:solidFill>
                <a:srgbClr val="005581"/>
              </a:solidFill>
            </a:endParaRPr>
          </a:p>
          <a:p>
            <a:pPr algn="ctr"/>
            <a:r>
              <a:rPr lang="en-GB" sz="1050" dirty="0" smtClean="0">
                <a:solidFill>
                  <a:srgbClr val="005581"/>
                </a:solidFill>
              </a:rPr>
              <a:t>Production </a:t>
            </a:r>
            <a:r>
              <a:rPr lang="en-GB" sz="1050" dirty="0" smtClean="0">
                <a:solidFill>
                  <a:srgbClr val="005581"/>
                </a:solidFill>
              </a:rPr>
              <a:t>Efficiency</a:t>
            </a:r>
          </a:p>
          <a:p>
            <a:pPr algn="ctr"/>
            <a:r>
              <a:rPr lang="en-GB" sz="1050" dirty="0" smtClean="0">
                <a:solidFill>
                  <a:srgbClr val="005581"/>
                </a:solidFill>
              </a:rPr>
              <a:t>Test &amp; Trial</a:t>
            </a:r>
          </a:p>
          <a:p>
            <a:pPr algn="ctr"/>
            <a:r>
              <a:rPr lang="en-GB" sz="1050" dirty="0" smtClean="0">
                <a:solidFill>
                  <a:srgbClr val="005581"/>
                </a:solidFill>
              </a:rPr>
              <a:t>Delivery </a:t>
            </a:r>
          </a:p>
          <a:p>
            <a:pPr algn="ctr"/>
            <a:r>
              <a:rPr lang="en-GB" sz="1050" dirty="0" smtClean="0">
                <a:solidFill>
                  <a:srgbClr val="005581"/>
                </a:solidFill>
              </a:rPr>
              <a:t>Warranty</a:t>
            </a:r>
          </a:p>
          <a:p>
            <a:pPr algn="ctr"/>
            <a:r>
              <a:rPr lang="en-GB" sz="1050" dirty="0" smtClean="0">
                <a:solidFill>
                  <a:srgbClr val="005581"/>
                </a:solidFill>
              </a:rPr>
              <a:t>ILS</a:t>
            </a:r>
            <a:endParaRPr lang="en-GB" dirty="0" smtClean="0"/>
          </a:p>
        </p:txBody>
      </p:sp>
      <p:sp>
        <p:nvSpPr>
          <p:cNvPr id="21" name="TextBox 20"/>
          <p:cNvSpPr txBox="1"/>
          <p:nvPr/>
        </p:nvSpPr>
        <p:spPr>
          <a:xfrm>
            <a:off x="4687441" y="3915196"/>
            <a:ext cx="2332831" cy="1962076"/>
          </a:xfrm>
          <a:prstGeom prst="rect">
            <a:avLst/>
          </a:prstGeom>
          <a:noFill/>
        </p:spPr>
        <p:txBody>
          <a:bodyPr wrap="square" rtlCol="0">
            <a:spAutoFit/>
          </a:bodyPr>
          <a:lstStyle/>
          <a:p>
            <a:pPr algn="ctr"/>
            <a:r>
              <a:rPr lang="en-GB" sz="1200" b="1" dirty="0" smtClean="0">
                <a:solidFill>
                  <a:srgbClr val="005581"/>
                </a:solidFill>
              </a:rPr>
              <a:t>BMT</a:t>
            </a:r>
          </a:p>
          <a:p>
            <a:pPr algn="ctr"/>
            <a:r>
              <a:rPr lang="en-GB" sz="1200" b="1" dirty="0" smtClean="0">
                <a:solidFill>
                  <a:srgbClr val="005581"/>
                </a:solidFill>
              </a:rPr>
              <a:t>BASIC DESIGN</a:t>
            </a:r>
          </a:p>
          <a:p>
            <a:pPr algn="ctr"/>
            <a:r>
              <a:rPr lang="en-GB" sz="1200" b="1" dirty="0" smtClean="0">
                <a:solidFill>
                  <a:srgbClr val="005581"/>
                </a:solidFill>
              </a:rPr>
              <a:t>SUB CONTRACTOR</a:t>
            </a:r>
          </a:p>
          <a:p>
            <a:pPr algn="ctr"/>
            <a:endParaRPr lang="en-GB" sz="1200" b="1" dirty="0">
              <a:solidFill>
                <a:srgbClr val="005581"/>
              </a:solidFill>
            </a:endParaRPr>
          </a:p>
          <a:p>
            <a:pPr algn="ctr"/>
            <a:r>
              <a:rPr lang="en-GB" sz="1050" dirty="0" smtClean="0">
                <a:solidFill>
                  <a:srgbClr val="005581"/>
                </a:solidFill>
              </a:rPr>
              <a:t>Auxiliary, Warship and       Submarine Design and           Through-Life Support</a:t>
            </a:r>
          </a:p>
          <a:p>
            <a:pPr algn="ctr"/>
            <a:endParaRPr lang="en-GB" sz="1050" dirty="0" smtClean="0">
              <a:solidFill>
                <a:srgbClr val="005581"/>
              </a:solidFill>
            </a:endParaRPr>
          </a:p>
          <a:p>
            <a:pPr algn="ctr"/>
            <a:r>
              <a:rPr lang="en-GB" sz="1050" dirty="0" smtClean="0">
                <a:solidFill>
                  <a:srgbClr val="005581"/>
                </a:solidFill>
              </a:rPr>
              <a:t>ILS</a:t>
            </a:r>
          </a:p>
          <a:p>
            <a:pPr algn="ctr"/>
            <a:r>
              <a:rPr lang="en-GB" sz="1050" dirty="0" smtClean="0">
                <a:solidFill>
                  <a:srgbClr val="005581"/>
                </a:solidFill>
              </a:rPr>
              <a:t>Safety Management</a:t>
            </a:r>
          </a:p>
          <a:p>
            <a:pPr algn="ctr"/>
            <a:r>
              <a:rPr lang="en-GB" sz="1050" dirty="0" smtClean="0">
                <a:solidFill>
                  <a:srgbClr val="005581"/>
                </a:solidFill>
              </a:rPr>
              <a:t>Systems Engineering</a:t>
            </a:r>
            <a:endParaRPr lang="en-GB" dirty="0" smtClean="0"/>
          </a:p>
        </p:txBody>
      </p:sp>
      <p:sp>
        <p:nvSpPr>
          <p:cNvPr id="22" name="TextBox 21"/>
          <p:cNvSpPr txBox="1"/>
          <p:nvPr/>
        </p:nvSpPr>
        <p:spPr>
          <a:xfrm>
            <a:off x="3851920" y="4318644"/>
            <a:ext cx="1008112" cy="715581"/>
          </a:xfrm>
          <a:prstGeom prst="rect">
            <a:avLst/>
          </a:prstGeom>
          <a:noFill/>
        </p:spPr>
        <p:txBody>
          <a:bodyPr wrap="square" rtlCol="0">
            <a:spAutoFit/>
          </a:bodyPr>
          <a:lstStyle/>
          <a:p>
            <a:pPr algn="ctr"/>
            <a:r>
              <a:rPr lang="en-GB" sz="1050" dirty="0" smtClean="0">
                <a:solidFill>
                  <a:srgbClr val="005581"/>
                </a:solidFill>
              </a:rPr>
              <a:t>UK MARS Experience</a:t>
            </a:r>
          </a:p>
          <a:p>
            <a:pPr algn="ctr"/>
            <a:endParaRPr lang="en-GB" dirty="0" smtClean="0"/>
          </a:p>
        </p:txBody>
      </p:sp>
    </p:spTree>
    <p:extLst>
      <p:ext uri="{BB962C8B-B14F-4D97-AF65-F5344CB8AC3E}">
        <p14:creationId xmlns:p14="http://schemas.microsoft.com/office/powerpoint/2010/main" val="355250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5736" y="484094"/>
            <a:ext cx="4176464" cy="876300"/>
          </a:xfrm>
        </p:spPr>
        <p:txBody>
          <a:bodyPr/>
          <a:lstStyle/>
          <a:p>
            <a:pPr algn="ctr"/>
            <a:r>
              <a:rPr lang="en-GB" dirty="0" smtClean="0"/>
              <a:t>HOW WE WORK TOGETHER</a:t>
            </a:r>
            <a:endParaRPr lang="en-GB" dirty="0"/>
          </a:p>
        </p:txBody>
      </p:sp>
      <p:sp>
        <p:nvSpPr>
          <p:cNvPr id="6" name="Footer Placeholder 4"/>
          <p:cNvSpPr>
            <a:spLocks noGrp="1"/>
          </p:cNvSpPr>
          <p:nvPr>
            <p:ph type="ftr" sz="quarter" idx="4294967295"/>
          </p:nvPr>
        </p:nvSpPr>
        <p:spPr>
          <a:xfrm>
            <a:off x="3124200" y="6438725"/>
            <a:ext cx="2743200" cy="247823"/>
          </a:xfrm>
          <a:prstGeom prst="rect">
            <a:avLst/>
          </a:prstGeom>
        </p:spPr>
        <p:txBody>
          <a:bodyPr vert="horz" lIns="0" tIns="0" rIns="0" bIns="0" rtlCol="0" anchor="b" anchorCtr="0">
            <a:noAutofit/>
          </a:bodyPr>
          <a:lstStyle>
            <a:lvl1pPr algn="ctr">
              <a:defRPr sz="900" b="1">
                <a:solidFill>
                  <a:schemeClr val="tx1"/>
                </a:solidFill>
                <a:latin typeface="Arial" pitchFamily="34" charset="0"/>
                <a:cs typeface="Arial" pitchFamily="34" charset="0"/>
              </a:defRPr>
            </a:lvl1pPr>
          </a:lstStyle>
          <a:p>
            <a:r>
              <a:rPr lang="en-GB" dirty="0" smtClean="0"/>
              <a:t>Commercial in Confidence </a:t>
            </a:r>
            <a:endParaRPr lang="en-GB" dirty="0"/>
          </a:p>
        </p:txBody>
      </p:sp>
      <p:sp>
        <p:nvSpPr>
          <p:cNvPr id="7" name="Rectangle 6"/>
          <p:cNvSpPr/>
          <p:nvPr/>
        </p:nvSpPr>
        <p:spPr>
          <a:xfrm>
            <a:off x="1259632" y="1700808"/>
            <a:ext cx="2880320" cy="1224136"/>
          </a:xfrm>
          <a:prstGeom prst="rect">
            <a:avLst/>
          </a:prstGeom>
          <a:solidFill>
            <a:srgbClr val="D8EF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259632" y="3083074"/>
            <a:ext cx="2880320" cy="1224136"/>
          </a:xfrm>
          <a:prstGeom prst="rect">
            <a:avLst/>
          </a:prstGeom>
          <a:solidFill>
            <a:srgbClr val="D8EF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257772" y="4509120"/>
            <a:ext cx="2880320" cy="1224136"/>
          </a:xfrm>
          <a:prstGeom prst="rect">
            <a:avLst/>
          </a:prstGeom>
          <a:solidFill>
            <a:srgbClr val="D8EF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48064" y="2708920"/>
            <a:ext cx="2880320" cy="1944216"/>
          </a:xfrm>
          <a:prstGeom prst="rect">
            <a:avLst/>
          </a:prstGeom>
          <a:solidFill>
            <a:srgbClr val="D8EF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331640" y="1844824"/>
            <a:ext cx="2664296" cy="784830"/>
          </a:xfrm>
          <a:prstGeom prst="rect">
            <a:avLst/>
          </a:prstGeom>
          <a:noFill/>
        </p:spPr>
        <p:txBody>
          <a:bodyPr wrap="square" rtlCol="0">
            <a:spAutoFit/>
          </a:bodyPr>
          <a:lstStyle/>
          <a:p>
            <a:r>
              <a:rPr lang="en-GB" sz="1200" b="1" dirty="0" smtClean="0">
                <a:solidFill>
                  <a:srgbClr val="005581"/>
                </a:solidFill>
              </a:rPr>
              <a:t>CONTRACT:</a:t>
            </a:r>
          </a:p>
          <a:p>
            <a:endParaRPr lang="en-GB" sz="1200" b="1" dirty="0" smtClean="0"/>
          </a:p>
          <a:p>
            <a:r>
              <a:rPr lang="en-GB" sz="1050" dirty="0" smtClean="0"/>
              <a:t>What we will do</a:t>
            </a:r>
          </a:p>
          <a:p>
            <a:r>
              <a:rPr lang="en-GB" sz="1050" dirty="0" smtClean="0"/>
              <a:t>How we know its complete</a:t>
            </a:r>
            <a:endParaRPr lang="en-GB" sz="1050" dirty="0"/>
          </a:p>
        </p:txBody>
      </p:sp>
      <p:sp>
        <p:nvSpPr>
          <p:cNvPr id="14" name="TextBox 13"/>
          <p:cNvSpPr txBox="1"/>
          <p:nvPr/>
        </p:nvSpPr>
        <p:spPr>
          <a:xfrm>
            <a:off x="1367644" y="3302727"/>
            <a:ext cx="2664296" cy="807913"/>
          </a:xfrm>
          <a:prstGeom prst="rect">
            <a:avLst/>
          </a:prstGeom>
          <a:noFill/>
        </p:spPr>
        <p:txBody>
          <a:bodyPr wrap="square" rtlCol="0">
            <a:spAutoFit/>
          </a:bodyPr>
          <a:lstStyle/>
          <a:p>
            <a:r>
              <a:rPr lang="en-GB" sz="1200" b="1" dirty="0" smtClean="0">
                <a:solidFill>
                  <a:srgbClr val="005581"/>
                </a:solidFill>
              </a:rPr>
              <a:t>PROCESSES &amp; INFORMATION MANAGEMENT:</a:t>
            </a:r>
          </a:p>
          <a:p>
            <a:endParaRPr lang="en-GB" sz="1200" b="1" dirty="0" smtClean="0"/>
          </a:p>
          <a:p>
            <a:r>
              <a:rPr lang="en-GB" sz="1050" dirty="0" smtClean="0"/>
              <a:t>Helping us to do it</a:t>
            </a:r>
            <a:endParaRPr lang="en-GB" sz="1050" dirty="0"/>
          </a:p>
        </p:txBody>
      </p:sp>
      <p:sp>
        <p:nvSpPr>
          <p:cNvPr id="15" name="TextBox 14"/>
          <p:cNvSpPr txBox="1"/>
          <p:nvPr/>
        </p:nvSpPr>
        <p:spPr>
          <a:xfrm>
            <a:off x="1367644" y="4728773"/>
            <a:ext cx="2664296" cy="623248"/>
          </a:xfrm>
          <a:prstGeom prst="rect">
            <a:avLst/>
          </a:prstGeom>
          <a:noFill/>
        </p:spPr>
        <p:txBody>
          <a:bodyPr wrap="square" rtlCol="0">
            <a:spAutoFit/>
          </a:bodyPr>
          <a:lstStyle/>
          <a:p>
            <a:r>
              <a:rPr lang="en-GB" sz="1200" b="1" dirty="0" smtClean="0">
                <a:solidFill>
                  <a:srgbClr val="005581"/>
                </a:solidFill>
              </a:rPr>
              <a:t>DDWG’s:</a:t>
            </a:r>
          </a:p>
          <a:p>
            <a:endParaRPr lang="en-GB" sz="1200" b="1" dirty="0" smtClean="0"/>
          </a:p>
          <a:p>
            <a:r>
              <a:rPr lang="en-GB" sz="1050" dirty="0" smtClean="0"/>
              <a:t>The way we did it </a:t>
            </a:r>
            <a:endParaRPr lang="en-GB" sz="1050" dirty="0"/>
          </a:p>
        </p:txBody>
      </p:sp>
      <p:sp>
        <p:nvSpPr>
          <p:cNvPr id="16" name="TextBox 15"/>
          <p:cNvSpPr txBox="1"/>
          <p:nvPr/>
        </p:nvSpPr>
        <p:spPr>
          <a:xfrm>
            <a:off x="5256076" y="3220234"/>
            <a:ext cx="2664296" cy="623248"/>
          </a:xfrm>
          <a:prstGeom prst="rect">
            <a:avLst/>
          </a:prstGeom>
          <a:noFill/>
        </p:spPr>
        <p:txBody>
          <a:bodyPr wrap="square" rtlCol="0">
            <a:spAutoFit/>
          </a:bodyPr>
          <a:lstStyle/>
          <a:p>
            <a:r>
              <a:rPr lang="en-GB" sz="1200" b="1" dirty="0" smtClean="0">
                <a:solidFill>
                  <a:srgbClr val="005581"/>
                </a:solidFill>
              </a:rPr>
              <a:t>PARTNERING CHARTER:</a:t>
            </a:r>
          </a:p>
          <a:p>
            <a:endParaRPr lang="en-GB" sz="1200" b="1" dirty="0" smtClean="0"/>
          </a:p>
          <a:p>
            <a:r>
              <a:rPr lang="en-GB" sz="1050" dirty="0" smtClean="0"/>
              <a:t>How we will deliver </a:t>
            </a:r>
            <a:endParaRPr lang="en-GB" sz="1050" dirty="0"/>
          </a:p>
        </p:txBody>
      </p:sp>
      <p:cxnSp>
        <p:nvCxnSpPr>
          <p:cNvPr id="20" name="Straight Arrow Connector 19"/>
          <p:cNvCxnSpPr>
            <a:endCxn id="10" idx="3"/>
          </p:cNvCxnSpPr>
          <p:nvPr/>
        </p:nvCxnSpPr>
        <p:spPr>
          <a:xfrm flipH="1">
            <a:off x="4139952" y="3695142"/>
            <a:ext cx="1008112" cy="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1" idx="3"/>
          </p:cNvCxnSpPr>
          <p:nvPr/>
        </p:nvCxnSpPr>
        <p:spPr>
          <a:xfrm flipH="1">
            <a:off x="4138092" y="4149080"/>
            <a:ext cx="1009972" cy="972108"/>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7" idx="3"/>
          </p:cNvCxnSpPr>
          <p:nvPr/>
        </p:nvCxnSpPr>
        <p:spPr>
          <a:xfrm flipH="1" flipV="1">
            <a:off x="4139952" y="2312876"/>
            <a:ext cx="1008112" cy="8640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2050" name="Picture 2" descr="T:\02 Win Business\N3207\Marketing &amp; Commercial\Pictures\Copyright - Ours\BMT DSL\2014-05-09, NDLO Visit\NDLO Visit\IMG_1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728773"/>
            <a:ext cx="2486322" cy="16574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02 Win Business\N3207\Marketing &amp; Commercial\Pictures\Copyright - Ours\BMT DSL\2014-05-09, NDLO Visit\NDLO Visit\IMG_19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920" y="4713823"/>
            <a:ext cx="2471418" cy="164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6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Programme Status </a:t>
            </a:r>
            <a:endParaRPr lang="en-GB" dirty="0"/>
          </a:p>
        </p:txBody>
      </p:sp>
      <p:cxnSp>
        <p:nvCxnSpPr>
          <p:cNvPr id="7" name="Straight Connector 6"/>
          <p:cNvCxnSpPr>
            <a:stCxn id="9" idx="2"/>
            <a:endCxn id="11" idx="2"/>
          </p:cNvCxnSpPr>
          <p:nvPr/>
        </p:nvCxnSpPr>
        <p:spPr>
          <a:xfrm flipV="1">
            <a:off x="3554887" y="1986955"/>
            <a:ext cx="2097233" cy="18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4887" y="1916832"/>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52120" y="1914947"/>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endCxn id="26" idx="2"/>
          </p:cNvCxnSpPr>
          <p:nvPr/>
        </p:nvCxnSpPr>
        <p:spPr>
          <a:xfrm>
            <a:off x="1421650" y="2967335"/>
            <a:ext cx="7038782" cy="838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7" idx="2"/>
          </p:cNvCxnSpPr>
          <p:nvPr/>
        </p:nvCxnSpPr>
        <p:spPr>
          <a:xfrm>
            <a:off x="1439652" y="4498459"/>
            <a:ext cx="70207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21650" y="5589240"/>
            <a:ext cx="718279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78093" y="3877598"/>
            <a:ext cx="2898322"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7814" y="3631957"/>
            <a:ext cx="2898322"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367644" y="2895327"/>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537774" y="2895327"/>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626006" y="2895327"/>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460432" y="2903711"/>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5078093" y="5013176"/>
            <a:ext cx="1449161"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1520" y="1772816"/>
            <a:ext cx="1044116" cy="276999"/>
          </a:xfrm>
          <a:prstGeom prst="rect">
            <a:avLst/>
          </a:prstGeom>
          <a:noFill/>
        </p:spPr>
        <p:txBody>
          <a:bodyPr wrap="square" rtlCol="0">
            <a:spAutoFit/>
          </a:bodyPr>
          <a:lstStyle/>
          <a:p>
            <a:r>
              <a:rPr lang="en-GB" sz="1200" b="1" dirty="0" smtClean="0">
                <a:solidFill>
                  <a:srgbClr val="005581"/>
                </a:solidFill>
              </a:rPr>
              <a:t>CONTRACT</a:t>
            </a:r>
            <a:endParaRPr lang="en-GB" sz="1200" b="1" dirty="0">
              <a:solidFill>
                <a:srgbClr val="005581"/>
              </a:solidFill>
            </a:endParaRPr>
          </a:p>
        </p:txBody>
      </p:sp>
      <p:sp>
        <p:nvSpPr>
          <p:cNvPr id="30" name="TextBox 29"/>
          <p:cNvSpPr txBox="1"/>
          <p:nvPr/>
        </p:nvSpPr>
        <p:spPr>
          <a:xfrm>
            <a:off x="251520" y="2771527"/>
            <a:ext cx="1044116" cy="276999"/>
          </a:xfrm>
          <a:prstGeom prst="rect">
            <a:avLst/>
          </a:prstGeom>
          <a:noFill/>
        </p:spPr>
        <p:txBody>
          <a:bodyPr wrap="square" rtlCol="0">
            <a:spAutoFit/>
          </a:bodyPr>
          <a:lstStyle/>
          <a:p>
            <a:r>
              <a:rPr lang="en-GB" sz="1200" b="1" dirty="0" smtClean="0">
                <a:solidFill>
                  <a:srgbClr val="005581"/>
                </a:solidFill>
              </a:rPr>
              <a:t>DESIGN</a:t>
            </a:r>
            <a:endParaRPr lang="en-GB" sz="1200" b="1" dirty="0">
              <a:solidFill>
                <a:srgbClr val="005581"/>
              </a:solidFill>
            </a:endParaRPr>
          </a:p>
        </p:txBody>
      </p:sp>
      <p:sp>
        <p:nvSpPr>
          <p:cNvPr id="31" name="TextBox 30"/>
          <p:cNvSpPr txBox="1"/>
          <p:nvPr/>
        </p:nvSpPr>
        <p:spPr>
          <a:xfrm>
            <a:off x="250429" y="4365104"/>
            <a:ext cx="1044116" cy="276999"/>
          </a:xfrm>
          <a:prstGeom prst="rect">
            <a:avLst/>
          </a:prstGeom>
          <a:noFill/>
        </p:spPr>
        <p:txBody>
          <a:bodyPr wrap="square" rtlCol="0">
            <a:spAutoFit/>
          </a:bodyPr>
          <a:lstStyle/>
          <a:p>
            <a:r>
              <a:rPr lang="en-GB" sz="1200" b="1" dirty="0" smtClean="0">
                <a:solidFill>
                  <a:srgbClr val="005581"/>
                </a:solidFill>
              </a:rPr>
              <a:t>BUILD</a:t>
            </a:r>
            <a:endParaRPr lang="en-GB" sz="1200" b="1" dirty="0">
              <a:solidFill>
                <a:srgbClr val="005581"/>
              </a:solidFill>
            </a:endParaRPr>
          </a:p>
        </p:txBody>
      </p:sp>
      <p:sp>
        <p:nvSpPr>
          <p:cNvPr id="32" name="TextBox 31"/>
          <p:cNvSpPr txBox="1"/>
          <p:nvPr/>
        </p:nvSpPr>
        <p:spPr>
          <a:xfrm>
            <a:off x="248197" y="5301208"/>
            <a:ext cx="1044116" cy="461665"/>
          </a:xfrm>
          <a:prstGeom prst="rect">
            <a:avLst/>
          </a:prstGeom>
          <a:noFill/>
        </p:spPr>
        <p:txBody>
          <a:bodyPr wrap="square" rtlCol="0">
            <a:spAutoFit/>
          </a:bodyPr>
          <a:lstStyle/>
          <a:p>
            <a:r>
              <a:rPr lang="en-GB" sz="1200" b="1" dirty="0" smtClean="0">
                <a:solidFill>
                  <a:srgbClr val="005581"/>
                </a:solidFill>
              </a:rPr>
              <a:t>PREP FOR SERVICE</a:t>
            </a:r>
            <a:endParaRPr lang="en-GB" sz="1200" b="1" dirty="0">
              <a:solidFill>
                <a:srgbClr val="005581"/>
              </a:solidFill>
            </a:endParaRPr>
          </a:p>
        </p:txBody>
      </p:sp>
      <p:sp>
        <p:nvSpPr>
          <p:cNvPr id="33" name="Oval 32"/>
          <p:cNvSpPr/>
          <p:nvPr/>
        </p:nvSpPr>
        <p:spPr>
          <a:xfrm>
            <a:off x="1376028" y="4426451"/>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360265" y="5517232"/>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3149842" y="2132856"/>
            <a:ext cx="954106" cy="415498"/>
          </a:xfrm>
          <a:prstGeom prst="rect">
            <a:avLst/>
          </a:prstGeom>
          <a:noFill/>
        </p:spPr>
        <p:txBody>
          <a:bodyPr wrap="square" rtlCol="0">
            <a:spAutoFit/>
          </a:bodyPr>
          <a:lstStyle/>
          <a:p>
            <a:pPr algn="ctr"/>
            <a:r>
              <a:rPr lang="en-GB" sz="1050" dirty="0" smtClean="0"/>
              <a:t>ITT2</a:t>
            </a:r>
          </a:p>
          <a:p>
            <a:pPr algn="ctr"/>
            <a:r>
              <a:rPr lang="en-GB" sz="1050" dirty="0" smtClean="0"/>
              <a:t>6/7/12</a:t>
            </a:r>
            <a:endParaRPr lang="en-GB" sz="1050" dirty="0"/>
          </a:p>
        </p:txBody>
      </p:sp>
      <p:sp>
        <p:nvSpPr>
          <p:cNvPr id="37" name="TextBox 36"/>
          <p:cNvSpPr txBox="1"/>
          <p:nvPr/>
        </p:nvSpPr>
        <p:spPr>
          <a:xfrm>
            <a:off x="5247075" y="2103537"/>
            <a:ext cx="954106" cy="415498"/>
          </a:xfrm>
          <a:prstGeom prst="rect">
            <a:avLst/>
          </a:prstGeom>
          <a:noFill/>
        </p:spPr>
        <p:txBody>
          <a:bodyPr wrap="square" rtlCol="0">
            <a:spAutoFit/>
          </a:bodyPr>
          <a:lstStyle/>
          <a:p>
            <a:pPr algn="ctr"/>
            <a:r>
              <a:rPr lang="en-GB" sz="1050" dirty="0" smtClean="0"/>
              <a:t>C/A</a:t>
            </a:r>
          </a:p>
          <a:p>
            <a:pPr algn="ctr"/>
            <a:r>
              <a:rPr lang="en-GB" sz="1050" dirty="0" smtClean="0"/>
              <a:t>28/6/13</a:t>
            </a:r>
            <a:endParaRPr lang="en-GB" sz="1050" dirty="0"/>
          </a:p>
        </p:txBody>
      </p:sp>
      <p:sp>
        <p:nvSpPr>
          <p:cNvPr id="38" name="Oval 37"/>
          <p:cNvSpPr/>
          <p:nvPr/>
        </p:nvSpPr>
        <p:spPr>
          <a:xfrm>
            <a:off x="5117520" y="1905799"/>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a:off x="5117520" y="1772816"/>
            <a:ext cx="685153"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32040" y="1490301"/>
            <a:ext cx="1156624" cy="253916"/>
          </a:xfrm>
          <a:prstGeom prst="rect">
            <a:avLst/>
          </a:prstGeom>
          <a:noFill/>
        </p:spPr>
        <p:txBody>
          <a:bodyPr wrap="square" rtlCol="0">
            <a:spAutoFit/>
          </a:bodyPr>
          <a:lstStyle/>
          <a:p>
            <a:pPr algn="ctr"/>
            <a:r>
              <a:rPr lang="en-GB" sz="1050" dirty="0" smtClean="0"/>
              <a:t>NEGOTIATION</a:t>
            </a:r>
            <a:endParaRPr lang="en-GB" sz="1050" dirty="0"/>
          </a:p>
        </p:txBody>
      </p:sp>
      <p:sp>
        <p:nvSpPr>
          <p:cNvPr id="42" name="Oval 41"/>
          <p:cNvSpPr/>
          <p:nvPr/>
        </p:nvSpPr>
        <p:spPr>
          <a:xfrm>
            <a:off x="4770022" y="1905055"/>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4337974" y="2132856"/>
            <a:ext cx="1026114" cy="577081"/>
          </a:xfrm>
          <a:prstGeom prst="rect">
            <a:avLst/>
          </a:prstGeom>
          <a:noFill/>
        </p:spPr>
        <p:txBody>
          <a:bodyPr wrap="square" rtlCol="0">
            <a:spAutoFit/>
          </a:bodyPr>
          <a:lstStyle/>
          <a:p>
            <a:pPr algn="ctr"/>
            <a:r>
              <a:rPr lang="en-GB" sz="1050" dirty="0" smtClean="0"/>
              <a:t>PREFERRED BIDDER</a:t>
            </a:r>
          </a:p>
          <a:p>
            <a:pPr algn="ctr"/>
            <a:r>
              <a:rPr lang="en-GB" sz="1050" dirty="0" smtClean="0"/>
              <a:t>20/3/13</a:t>
            </a:r>
            <a:endParaRPr lang="en-GB" sz="1050" dirty="0"/>
          </a:p>
        </p:txBody>
      </p:sp>
      <p:sp>
        <p:nvSpPr>
          <p:cNvPr id="44" name="TextBox 43"/>
          <p:cNvSpPr txBox="1"/>
          <p:nvPr/>
        </p:nvSpPr>
        <p:spPr>
          <a:xfrm>
            <a:off x="3904363" y="3733582"/>
            <a:ext cx="1156624" cy="253916"/>
          </a:xfrm>
          <a:prstGeom prst="rect">
            <a:avLst/>
          </a:prstGeom>
          <a:noFill/>
        </p:spPr>
        <p:txBody>
          <a:bodyPr wrap="square" rtlCol="0">
            <a:spAutoFit/>
          </a:bodyPr>
          <a:lstStyle/>
          <a:p>
            <a:pPr algn="ctr"/>
            <a:r>
              <a:rPr lang="en-GB" sz="1050" dirty="0" smtClean="0"/>
              <a:t>BASIC DESIGN</a:t>
            </a:r>
            <a:endParaRPr lang="en-GB" sz="1050" dirty="0"/>
          </a:p>
        </p:txBody>
      </p:sp>
      <p:sp>
        <p:nvSpPr>
          <p:cNvPr id="45" name="TextBox 44"/>
          <p:cNvSpPr txBox="1"/>
          <p:nvPr/>
        </p:nvSpPr>
        <p:spPr>
          <a:xfrm>
            <a:off x="6088664" y="3949606"/>
            <a:ext cx="1156624" cy="415498"/>
          </a:xfrm>
          <a:prstGeom prst="rect">
            <a:avLst/>
          </a:prstGeom>
          <a:noFill/>
        </p:spPr>
        <p:txBody>
          <a:bodyPr wrap="square" rtlCol="0">
            <a:spAutoFit/>
          </a:bodyPr>
          <a:lstStyle/>
          <a:p>
            <a:pPr algn="ctr"/>
            <a:r>
              <a:rPr lang="en-GB" sz="1050" dirty="0" smtClean="0"/>
              <a:t>DETAILED DESIGN</a:t>
            </a:r>
            <a:endParaRPr lang="en-GB" sz="1050" dirty="0"/>
          </a:p>
        </p:txBody>
      </p:sp>
      <p:sp>
        <p:nvSpPr>
          <p:cNvPr id="46" name="TextBox 45"/>
          <p:cNvSpPr txBox="1"/>
          <p:nvPr/>
        </p:nvSpPr>
        <p:spPr>
          <a:xfrm>
            <a:off x="971600" y="3068960"/>
            <a:ext cx="954106" cy="415498"/>
          </a:xfrm>
          <a:prstGeom prst="rect">
            <a:avLst/>
          </a:prstGeom>
          <a:noFill/>
        </p:spPr>
        <p:txBody>
          <a:bodyPr wrap="square" rtlCol="0">
            <a:spAutoFit/>
          </a:bodyPr>
          <a:lstStyle/>
          <a:p>
            <a:pPr algn="ctr"/>
            <a:r>
              <a:rPr lang="en-GB" sz="1050" dirty="0" smtClean="0"/>
              <a:t>C/A</a:t>
            </a:r>
          </a:p>
          <a:p>
            <a:pPr algn="ctr"/>
            <a:r>
              <a:rPr lang="en-GB" sz="1050" dirty="0" smtClean="0"/>
              <a:t>28/6/13</a:t>
            </a:r>
            <a:endParaRPr lang="en-GB" sz="1050" dirty="0"/>
          </a:p>
        </p:txBody>
      </p:sp>
      <p:sp>
        <p:nvSpPr>
          <p:cNvPr id="47" name="TextBox 46"/>
          <p:cNvSpPr txBox="1"/>
          <p:nvPr/>
        </p:nvSpPr>
        <p:spPr>
          <a:xfrm>
            <a:off x="2132729" y="3068960"/>
            <a:ext cx="954106" cy="415498"/>
          </a:xfrm>
          <a:prstGeom prst="rect">
            <a:avLst/>
          </a:prstGeom>
          <a:noFill/>
        </p:spPr>
        <p:txBody>
          <a:bodyPr wrap="square" rtlCol="0">
            <a:spAutoFit/>
          </a:bodyPr>
          <a:lstStyle/>
          <a:p>
            <a:pPr algn="ctr"/>
            <a:r>
              <a:rPr lang="en-GB" sz="1050" dirty="0" smtClean="0"/>
              <a:t>IDR</a:t>
            </a:r>
          </a:p>
          <a:p>
            <a:pPr algn="ctr"/>
            <a:r>
              <a:rPr lang="en-GB" sz="1050" dirty="0" smtClean="0"/>
              <a:t>7-11/10/13</a:t>
            </a:r>
            <a:endParaRPr lang="en-GB" sz="1050" dirty="0"/>
          </a:p>
        </p:txBody>
      </p:sp>
      <p:sp>
        <p:nvSpPr>
          <p:cNvPr id="48" name="TextBox 47"/>
          <p:cNvSpPr txBox="1"/>
          <p:nvPr/>
        </p:nvSpPr>
        <p:spPr>
          <a:xfrm>
            <a:off x="4220961" y="3072552"/>
            <a:ext cx="954106" cy="415498"/>
          </a:xfrm>
          <a:prstGeom prst="rect">
            <a:avLst/>
          </a:prstGeom>
          <a:noFill/>
        </p:spPr>
        <p:txBody>
          <a:bodyPr wrap="square" rtlCol="0">
            <a:spAutoFit/>
          </a:bodyPr>
          <a:lstStyle/>
          <a:p>
            <a:pPr algn="ctr"/>
            <a:r>
              <a:rPr lang="en-GB" sz="1050" dirty="0" smtClean="0"/>
              <a:t>PDR</a:t>
            </a:r>
          </a:p>
          <a:p>
            <a:pPr algn="ctr"/>
            <a:r>
              <a:rPr lang="en-GB" sz="1050" dirty="0" smtClean="0"/>
              <a:t>6-16/5/14</a:t>
            </a:r>
            <a:endParaRPr lang="en-GB" sz="1050" dirty="0"/>
          </a:p>
        </p:txBody>
      </p:sp>
      <p:sp>
        <p:nvSpPr>
          <p:cNvPr id="51" name="TextBox 50"/>
          <p:cNvSpPr txBox="1"/>
          <p:nvPr/>
        </p:nvSpPr>
        <p:spPr>
          <a:xfrm>
            <a:off x="8028384" y="3068960"/>
            <a:ext cx="954106" cy="415498"/>
          </a:xfrm>
          <a:prstGeom prst="rect">
            <a:avLst/>
          </a:prstGeom>
          <a:noFill/>
        </p:spPr>
        <p:txBody>
          <a:bodyPr wrap="square" rtlCol="0">
            <a:spAutoFit/>
          </a:bodyPr>
          <a:lstStyle/>
          <a:p>
            <a:pPr algn="ctr"/>
            <a:r>
              <a:rPr lang="en-GB" sz="1050" dirty="0" smtClean="0"/>
              <a:t>CDR</a:t>
            </a:r>
          </a:p>
          <a:p>
            <a:pPr algn="ctr"/>
            <a:r>
              <a:rPr lang="en-GB" sz="1050" dirty="0" smtClean="0"/>
              <a:t>13-24/4/15</a:t>
            </a:r>
            <a:endParaRPr lang="en-GB" sz="1050" dirty="0"/>
          </a:p>
        </p:txBody>
      </p:sp>
      <p:sp>
        <p:nvSpPr>
          <p:cNvPr id="56" name="Oval 55"/>
          <p:cNvSpPr/>
          <p:nvPr/>
        </p:nvSpPr>
        <p:spPr>
          <a:xfrm>
            <a:off x="3077834" y="4426451"/>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8460432" y="4426451"/>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8028384" y="4597350"/>
            <a:ext cx="954106" cy="415498"/>
          </a:xfrm>
          <a:prstGeom prst="rect">
            <a:avLst/>
          </a:prstGeom>
          <a:noFill/>
        </p:spPr>
        <p:txBody>
          <a:bodyPr wrap="square" rtlCol="0">
            <a:spAutoFit/>
          </a:bodyPr>
          <a:lstStyle/>
          <a:p>
            <a:pPr algn="ctr"/>
            <a:r>
              <a:rPr lang="en-GB" sz="1050" dirty="0" smtClean="0"/>
              <a:t>DELIVER</a:t>
            </a:r>
          </a:p>
          <a:p>
            <a:pPr algn="ctr"/>
            <a:r>
              <a:rPr lang="en-GB" sz="1050" dirty="0" smtClean="0"/>
              <a:t>30/9/16</a:t>
            </a:r>
            <a:endParaRPr lang="en-GB" sz="1050" dirty="0"/>
          </a:p>
        </p:txBody>
      </p:sp>
      <p:sp>
        <p:nvSpPr>
          <p:cNvPr id="60" name="TextBox 59"/>
          <p:cNvSpPr txBox="1"/>
          <p:nvPr/>
        </p:nvSpPr>
        <p:spPr>
          <a:xfrm>
            <a:off x="2672789" y="4597350"/>
            <a:ext cx="954106" cy="577081"/>
          </a:xfrm>
          <a:prstGeom prst="rect">
            <a:avLst/>
          </a:prstGeom>
          <a:noFill/>
        </p:spPr>
        <p:txBody>
          <a:bodyPr wrap="square" rtlCol="0">
            <a:spAutoFit/>
          </a:bodyPr>
          <a:lstStyle/>
          <a:p>
            <a:pPr algn="ctr"/>
            <a:r>
              <a:rPr lang="en-GB" sz="1050" dirty="0" err="1" smtClean="0"/>
              <a:t>Ist</a:t>
            </a:r>
            <a:r>
              <a:rPr lang="en-GB" sz="1050" dirty="0" smtClean="0"/>
              <a:t> Block to Dock 28/9/15</a:t>
            </a:r>
            <a:endParaRPr lang="en-GB" sz="1050" dirty="0"/>
          </a:p>
        </p:txBody>
      </p:sp>
      <p:sp>
        <p:nvSpPr>
          <p:cNvPr id="61" name="TextBox 60"/>
          <p:cNvSpPr txBox="1"/>
          <p:nvPr/>
        </p:nvSpPr>
        <p:spPr>
          <a:xfrm>
            <a:off x="970983" y="4603650"/>
            <a:ext cx="954106" cy="415498"/>
          </a:xfrm>
          <a:prstGeom prst="rect">
            <a:avLst/>
          </a:prstGeom>
          <a:noFill/>
        </p:spPr>
        <p:txBody>
          <a:bodyPr wrap="square" rtlCol="0">
            <a:spAutoFit/>
          </a:bodyPr>
          <a:lstStyle/>
          <a:p>
            <a:pPr algn="ctr"/>
            <a:r>
              <a:rPr lang="en-GB" sz="1050" dirty="0" smtClean="0"/>
              <a:t>S/C</a:t>
            </a:r>
          </a:p>
          <a:p>
            <a:pPr algn="ctr"/>
            <a:r>
              <a:rPr lang="en-GB" sz="1050" dirty="0" smtClean="0"/>
              <a:t>14/4/15</a:t>
            </a:r>
            <a:endParaRPr lang="en-GB" sz="1050" dirty="0"/>
          </a:p>
        </p:txBody>
      </p:sp>
      <p:sp>
        <p:nvSpPr>
          <p:cNvPr id="62" name="TextBox 61"/>
          <p:cNvSpPr txBox="1"/>
          <p:nvPr/>
        </p:nvSpPr>
        <p:spPr>
          <a:xfrm>
            <a:off x="5325620" y="5085184"/>
            <a:ext cx="954106" cy="415498"/>
          </a:xfrm>
          <a:prstGeom prst="rect">
            <a:avLst/>
          </a:prstGeom>
          <a:noFill/>
        </p:spPr>
        <p:txBody>
          <a:bodyPr wrap="square" rtlCol="0">
            <a:spAutoFit/>
          </a:bodyPr>
          <a:lstStyle/>
          <a:p>
            <a:pPr algn="ctr"/>
            <a:r>
              <a:rPr lang="en-GB" sz="1050" dirty="0" smtClean="0"/>
              <a:t>SEA TRIALS 28/6 -8/8/16</a:t>
            </a:r>
            <a:endParaRPr lang="en-GB" sz="1050" dirty="0"/>
          </a:p>
        </p:txBody>
      </p:sp>
      <p:sp>
        <p:nvSpPr>
          <p:cNvPr id="63" name="Oval 62"/>
          <p:cNvSpPr/>
          <p:nvPr/>
        </p:nvSpPr>
        <p:spPr>
          <a:xfrm>
            <a:off x="8302175" y="5563907"/>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7825122" y="5723343"/>
            <a:ext cx="954106" cy="577081"/>
          </a:xfrm>
          <a:prstGeom prst="rect">
            <a:avLst/>
          </a:prstGeom>
          <a:noFill/>
        </p:spPr>
        <p:txBody>
          <a:bodyPr wrap="square" rtlCol="0">
            <a:spAutoFit/>
          </a:bodyPr>
          <a:lstStyle/>
          <a:p>
            <a:pPr algn="ctr"/>
            <a:r>
              <a:rPr lang="en-GB" sz="1050" dirty="0" smtClean="0"/>
              <a:t>GENERAL</a:t>
            </a:r>
          </a:p>
          <a:p>
            <a:pPr algn="ctr"/>
            <a:r>
              <a:rPr lang="en-GB" sz="1050" dirty="0" smtClean="0"/>
              <a:t>MUSTER</a:t>
            </a:r>
          </a:p>
          <a:p>
            <a:pPr algn="ctr"/>
            <a:r>
              <a:rPr lang="en-GB" sz="1050" dirty="0" smtClean="0"/>
              <a:t>12/17</a:t>
            </a:r>
            <a:endParaRPr lang="en-GB" sz="1050" dirty="0"/>
          </a:p>
        </p:txBody>
      </p:sp>
      <p:sp>
        <p:nvSpPr>
          <p:cNvPr id="65" name="Oval 64"/>
          <p:cNvSpPr/>
          <p:nvPr/>
        </p:nvSpPr>
        <p:spPr>
          <a:xfrm>
            <a:off x="3648996" y="5515788"/>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4193958" y="5521443"/>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5473416" y="5532903"/>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8" name="TextBox 67"/>
          <p:cNvSpPr txBox="1"/>
          <p:nvPr/>
        </p:nvSpPr>
        <p:spPr>
          <a:xfrm>
            <a:off x="1979713" y="5986296"/>
            <a:ext cx="1647182" cy="415498"/>
          </a:xfrm>
          <a:prstGeom prst="rect">
            <a:avLst/>
          </a:prstGeom>
          <a:noFill/>
        </p:spPr>
        <p:txBody>
          <a:bodyPr wrap="square" rtlCol="0">
            <a:spAutoFit/>
          </a:bodyPr>
          <a:lstStyle/>
          <a:p>
            <a:pPr algn="ctr"/>
            <a:r>
              <a:rPr lang="en-GB" sz="1050" dirty="0" smtClean="0"/>
              <a:t>DELIVERY VOYAGE</a:t>
            </a:r>
          </a:p>
          <a:p>
            <a:pPr algn="ctr"/>
            <a:endParaRPr lang="en-GB" sz="1050" dirty="0"/>
          </a:p>
        </p:txBody>
      </p:sp>
      <p:sp>
        <p:nvSpPr>
          <p:cNvPr id="69" name="TextBox 68"/>
          <p:cNvSpPr txBox="1"/>
          <p:nvPr/>
        </p:nvSpPr>
        <p:spPr>
          <a:xfrm>
            <a:off x="4489746" y="5959405"/>
            <a:ext cx="954106" cy="253916"/>
          </a:xfrm>
          <a:prstGeom prst="rect">
            <a:avLst/>
          </a:prstGeom>
          <a:noFill/>
        </p:spPr>
        <p:txBody>
          <a:bodyPr wrap="square" rtlCol="0">
            <a:spAutoFit/>
          </a:bodyPr>
          <a:lstStyle/>
          <a:p>
            <a:pPr algn="ctr"/>
            <a:r>
              <a:rPr lang="en-GB" sz="1050" dirty="0" smtClean="0"/>
              <a:t>SEA TRIALS</a:t>
            </a:r>
            <a:endParaRPr lang="en-GB" sz="1050" dirty="0"/>
          </a:p>
        </p:txBody>
      </p:sp>
      <p:sp>
        <p:nvSpPr>
          <p:cNvPr id="70" name="TextBox 69"/>
          <p:cNvSpPr txBox="1"/>
          <p:nvPr/>
        </p:nvSpPr>
        <p:spPr>
          <a:xfrm>
            <a:off x="6527254" y="5961515"/>
            <a:ext cx="954106" cy="253916"/>
          </a:xfrm>
          <a:prstGeom prst="rect">
            <a:avLst/>
          </a:prstGeom>
          <a:noFill/>
        </p:spPr>
        <p:txBody>
          <a:bodyPr wrap="square" rtlCol="0">
            <a:spAutoFit/>
          </a:bodyPr>
          <a:lstStyle/>
          <a:p>
            <a:pPr algn="ctr"/>
            <a:r>
              <a:rPr lang="en-GB" sz="1050" dirty="0" smtClean="0"/>
              <a:t>WORK UP</a:t>
            </a:r>
            <a:endParaRPr lang="en-GB" sz="1050" dirty="0"/>
          </a:p>
        </p:txBody>
      </p:sp>
      <p:sp>
        <p:nvSpPr>
          <p:cNvPr id="54" name="Oval 53"/>
          <p:cNvSpPr/>
          <p:nvPr/>
        </p:nvSpPr>
        <p:spPr>
          <a:xfrm>
            <a:off x="4054041" y="4426451"/>
            <a:ext cx="144016" cy="144016"/>
          </a:xfrm>
          <a:prstGeom prst="ellipse">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3648996" y="4614802"/>
            <a:ext cx="954106" cy="415498"/>
          </a:xfrm>
          <a:prstGeom prst="rect">
            <a:avLst/>
          </a:prstGeom>
          <a:noFill/>
        </p:spPr>
        <p:txBody>
          <a:bodyPr wrap="square" rtlCol="0">
            <a:spAutoFit/>
          </a:bodyPr>
          <a:lstStyle/>
          <a:p>
            <a:pPr algn="ctr"/>
            <a:r>
              <a:rPr lang="en-GB" sz="1050" dirty="0" smtClean="0"/>
              <a:t>Launch</a:t>
            </a:r>
          </a:p>
          <a:p>
            <a:pPr algn="ctr"/>
            <a:r>
              <a:rPr lang="en-GB" sz="1050" dirty="0" smtClean="0"/>
              <a:t>19/12/15</a:t>
            </a:r>
            <a:endParaRPr lang="en-GB" sz="1050" dirty="0"/>
          </a:p>
        </p:txBody>
      </p:sp>
      <p:cxnSp>
        <p:nvCxnSpPr>
          <p:cNvPr id="59" name="Straight Connector 58"/>
          <p:cNvCxnSpPr/>
          <p:nvPr/>
        </p:nvCxnSpPr>
        <p:spPr>
          <a:xfrm>
            <a:off x="1352993" y="5933963"/>
            <a:ext cx="2440019"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239852" y="5635915"/>
            <a:ext cx="954106" cy="253916"/>
          </a:xfrm>
          <a:prstGeom prst="rect">
            <a:avLst/>
          </a:prstGeom>
          <a:noFill/>
        </p:spPr>
        <p:txBody>
          <a:bodyPr wrap="square" rtlCol="0">
            <a:spAutoFit/>
          </a:bodyPr>
          <a:lstStyle/>
          <a:p>
            <a:pPr algn="ctr"/>
            <a:r>
              <a:rPr lang="en-GB" sz="1050" dirty="0" smtClean="0"/>
              <a:t>12/16</a:t>
            </a:r>
            <a:endParaRPr lang="en-GB" sz="1050" dirty="0"/>
          </a:p>
        </p:txBody>
      </p:sp>
      <p:cxnSp>
        <p:nvCxnSpPr>
          <p:cNvPr id="72" name="Straight Connector 71"/>
          <p:cNvCxnSpPr/>
          <p:nvPr/>
        </p:nvCxnSpPr>
        <p:spPr>
          <a:xfrm flipV="1">
            <a:off x="4296181" y="5933963"/>
            <a:ext cx="1241859" cy="8438"/>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060987" y="5604911"/>
            <a:ext cx="954106" cy="253916"/>
          </a:xfrm>
          <a:prstGeom prst="rect">
            <a:avLst/>
          </a:prstGeom>
          <a:noFill/>
        </p:spPr>
        <p:txBody>
          <a:bodyPr wrap="square" rtlCol="0">
            <a:spAutoFit/>
          </a:bodyPr>
          <a:lstStyle/>
          <a:p>
            <a:pPr algn="ctr"/>
            <a:r>
              <a:rPr lang="en-GB" sz="1050" dirty="0" smtClean="0"/>
              <a:t>3/17</a:t>
            </a:r>
            <a:endParaRPr lang="en-GB" sz="1050" dirty="0"/>
          </a:p>
        </p:txBody>
      </p:sp>
      <p:cxnSp>
        <p:nvCxnSpPr>
          <p:cNvPr id="74" name="Straight Connector 73"/>
          <p:cNvCxnSpPr/>
          <p:nvPr/>
        </p:nvCxnSpPr>
        <p:spPr>
          <a:xfrm>
            <a:off x="5617432" y="5933963"/>
            <a:ext cx="2684743" cy="27552"/>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5325620" y="2823428"/>
            <a:ext cx="469669" cy="304582"/>
          </a:xfrm>
          <a:prstGeom prst="star5">
            <a:avLst>
              <a:gd name="adj" fmla="val 2967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755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llan.net\ARCHIVE-DFS\ARCHIV~1\02WINB~1\N3207\MARKET~1\Pictures\COPYRI~2\DSLDES~1\PLATFO~1\BMTCON~1\PLATFO~1\NORWEG~1\JUNE20~1\LSVAND~1\LSV+NANSEN_v09_nohel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8" t="-2354" r="12559" b="2354"/>
          <a:stretch/>
        </p:blipFill>
        <p:spPr bwMode="auto">
          <a:xfrm>
            <a:off x="-36512" y="-315416"/>
            <a:ext cx="9180512" cy="72826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7544" y="836712"/>
            <a:ext cx="3600400" cy="2304256"/>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01570" y="865301"/>
            <a:ext cx="3222358" cy="2139047"/>
          </a:xfrm>
          <a:prstGeom prst="rect">
            <a:avLst/>
          </a:prstGeom>
          <a:noFill/>
        </p:spPr>
        <p:txBody>
          <a:bodyPr wrap="square" rtlCol="0">
            <a:spAutoFit/>
          </a:bodyPr>
          <a:lstStyle/>
          <a:p>
            <a:pPr>
              <a:buClr>
                <a:srgbClr val="E20177"/>
              </a:buClr>
            </a:pPr>
            <a:r>
              <a:rPr lang="en-GB" sz="1400" b="1" dirty="0" smtClean="0">
                <a:solidFill>
                  <a:srgbClr val="005581"/>
                </a:solidFill>
                <a:latin typeface="Arial" pitchFamily="34" charset="0"/>
                <a:cs typeface="Arial" pitchFamily="34" charset="0"/>
              </a:rPr>
              <a:t>Highly Flexible Multirole Vessel</a:t>
            </a:r>
          </a:p>
          <a:p>
            <a:pPr>
              <a:buClr>
                <a:srgbClr val="E20177"/>
              </a:buClr>
            </a:pPr>
            <a:endParaRPr lang="en-GB" sz="900" b="1" dirty="0" smtClean="0">
              <a:solidFill>
                <a:srgbClr val="005581"/>
              </a:solidFill>
              <a:latin typeface="Arial" pitchFamily="34" charset="0"/>
              <a:cs typeface="Arial" pitchFamily="34" charset="0"/>
            </a:endParaRP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Replenishment at Sea: </a:t>
            </a:r>
            <a:r>
              <a:rPr lang="en-GB" sz="1100" dirty="0" smtClean="0">
                <a:solidFill>
                  <a:srgbClr val="005581"/>
                </a:solidFill>
                <a:latin typeface="Arial" pitchFamily="34" charset="0"/>
                <a:cs typeface="Arial" pitchFamily="34" charset="0"/>
              </a:rPr>
              <a:t>DFM F76, AVCAT    F44, Fresh Water, Stores, Ammunition, </a:t>
            </a: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Support Ship for Norwegian Task Force:   </a:t>
            </a:r>
            <a:r>
              <a:rPr lang="en-GB" sz="1100" dirty="0" smtClean="0">
                <a:solidFill>
                  <a:srgbClr val="005581"/>
                </a:solidFill>
                <a:latin typeface="Arial" pitchFamily="34" charset="0"/>
                <a:cs typeface="Arial" pitchFamily="34" charset="0"/>
              </a:rPr>
              <a:t>Nansen class frigate</a:t>
            </a:r>
            <a:r>
              <a:rPr lang="en-GB" sz="1100" b="1" dirty="0" smtClean="0">
                <a:solidFill>
                  <a:srgbClr val="005581"/>
                </a:solidFill>
                <a:latin typeface="Arial" pitchFamily="34" charset="0"/>
                <a:cs typeface="Arial" pitchFamily="34" charset="0"/>
              </a:rPr>
              <a:t>, </a:t>
            </a:r>
            <a:r>
              <a:rPr lang="en-US" sz="1100" dirty="0" err="1" smtClean="0">
                <a:solidFill>
                  <a:srgbClr val="005581"/>
                </a:solidFill>
                <a:latin typeface="Arial" pitchFamily="34" charset="0"/>
                <a:cs typeface="Arial" pitchFamily="34" charset="0"/>
              </a:rPr>
              <a:t>Skjold</a:t>
            </a:r>
            <a:r>
              <a:rPr lang="en-US" sz="1100" dirty="0" smtClean="0">
                <a:solidFill>
                  <a:srgbClr val="005581"/>
                </a:solidFill>
                <a:latin typeface="Arial" pitchFamily="34" charset="0"/>
                <a:cs typeface="Arial" pitchFamily="34" charset="0"/>
              </a:rPr>
              <a:t>-class corvettes</a:t>
            </a:r>
            <a:r>
              <a:rPr lang="en-GB" sz="1100" dirty="0" smtClean="0">
                <a:solidFill>
                  <a:srgbClr val="005581"/>
                </a:solidFill>
                <a:latin typeface="Arial" pitchFamily="34" charset="0"/>
                <a:cs typeface="Arial" pitchFamily="34" charset="0"/>
              </a:rPr>
              <a:t>, </a:t>
            </a:r>
            <a:r>
              <a:rPr lang="en-US" sz="1100" dirty="0" smtClean="0">
                <a:solidFill>
                  <a:srgbClr val="005581"/>
                </a:solidFill>
                <a:latin typeface="Arial" pitchFamily="34" charset="0"/>
                <a:cs typeface="Arial" pitchFamily="34" charset="0"/>
              </a:rPr>
              <a:t>Mine countermeasure vessels</a:t>
            </a:r>
            <a:r>
              <a:rPr lang="en-GB" sz="1100" dirty="0" smtClean="0">
                <a:solidFill>
                  <a:srgbClr val="005581"/>
                </a:solidFill>
                <a:latin typeface="Arial" pitchFamily="34" charset="0"/>
                <a:cs typeface="Arial" pitchFamily="34" charset="0"/>
              </a:rPr>
              <a:t>, </a:t>
            </a:r>
            <a:r>
              <a:rPr lang="en-US" sz="1100" dirty="0" err="1" smtClean="0">
                <a:solidFill>
                  <a:srgbClr val="005581"/>
                </a:solidFill>
                <a:latin typeface="Arial" pitchFamily="34" charset="0"/>
                <a:cs typeface="Arial" pitchFamily="34" charset="0"/>
              </a:rPr>
              <a:t>Ula</a:t>
            </a:r>
            <a:r>
              <a:rPr lang="en-US" sz="1100" dirty="0" smtClean="0">
                <a:solidFill>
                  <a:srgbClr val="005581"/>
                </a:solidFill>
                <a:latin typeface="Arial" pitchFamily="34" charset="0"/>
                <a:cs typeface="Arial" pitchFamily="34" charset="0"/>
              </a:rPr>
              <a:t>-class submarine, Small craft (CB-90)  </a:t>
            </a:r>
            <a:endParaRPr lang="en-GB" sz="1100" dirty="0" smtClean="0">
              <a:solidFill>
                <a:srgbClr val="005581"/>
              </a:solidFill>
              <a:latin typeface="Arial" pitchFamily="34" charset="0"/>
              <a:cs typeface="Arial" pitchFamily="34" charset="0"/>
            </a:endParaRP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Humanitarian Relief: </a:t>
            </a:r>
            <a:r>
              <a:rPr lang="en-GB" sz="1100" dirty="0" smtClean="0">
                <a:solidFill>
                  <a:srgbClr val="005581"/>
                </a:solidFill>
                <a:latin typeface="Arial" pitchFamily="34" charset="0"/>
                <a:cs typeface="Arial" pitchFamily="34" charset="0"/>
              </a:rPr>
              <a:t>hospital, containers</a:t>
            </a: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Helicopter Operations</a:t>
            </a: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Command Platform</a:t>
            </a:r>
          </a:p>
          <a:p>
            <a:pPr marL="171450" indent="-171450">
              <a:buClr>
                <a:srgbClr val="E20177"/>
              </a:buClr>
              <a:buFont typeface="Arial" pitchFamily="34" charset="0"/>
              <a:buChar char="•"/>
            </a:pPr>
            <a:r>
              <a:rPr lang="en-GB" sz="1100" b="1" dirty="0" smtClean="0">
                <a:solidFill>
                  <a:srgbClr val="005581"/>
                </a:solidFill>
                <a:latin typeface="Arial" pitchFamily="34" charset="0"/>
                <a:cs typeface="Arial" pitchFamily="34" charset="0"/>
              </a:rPr>
              <a:t>Military Support</a:t>
            </a:r>
            <a:endParaRPr lang="en-GB" sz="1100" b="1" dirty="0">
              <a:solidFill>
                <a:srgbClr val="005581"/>
              </a:solidFill>
              <a:latin typeface="Arial" pitchFamily="34" charset="0"/>
              <a:cs typeface="Arial" pitchFamily="34" charset="0"/>
            </a:endParaRPr>
          </a:p>
        </p:txBody>
      </p:sp>
      <p:sp>
        <p:nvSpPr>
          <p:cNvPr id="13" name="Rectangle 12"/>
          <p:cNvSpPr/>
          <p:nvPr/>
        </p:nvSpPr>
        <p:spPr>
          <a:xfrm>
            <a:off x="5175373" y="169952"/>
            <a:ext cx="3528392" cy="320217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319389" y="215385"/>
            <a:ext cx="3132348" cy="3093154"/>
          </a:xfrm>
          <a:prstGeom prst="rect">
            <a:avLst/>
          </a:prstGeom>
          <a:noFill/>
        </p:spPr>
        <p:txBody>
          <a:bodyPr wrap="square" rtlCol="0">
            <a:spAutoFit/>
          </a:bodyPr>
          <a:lstStyle/>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Length overall	180.7 m</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Beam:		25.9 m</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Design draught 	8.6 m</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Speed 		18 knots</a:t>
            </a:r>
          </a:p>
          <a:p>
            <a:pPr fontAlgn="base" latinLnBrk="0">
              <a:spcAft>
                <a:spcPct val="0"/>
              </a:spcAft>
              <a:buClr>
                <a:srgbClr val="D15602"/>
              </a:buClr>
              <a:defRPr/>
            </a:pPr>
            <a:endParaRPr lang="en-GB" sz="1100" b="1" kern="0" dirty="0" smtClean="0">
              <a:solidFill>
                <a:srgbClr val="005581"/>
              </a:solidFill>
              <a:latin typeface="Arial" pitchFamily="34" charset="0"/>
              <a:ea typeface="Tahoma" pitchFamily="34" charset="0"/>
              <a:cs typeface="Arial" pitchFamily="34" charset="0"/>
            </a:endParaRP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Primary fluid cargo capacities:</a:t>
            </a:r>
          </a:p>
          <a:p>
            <a:pPr fontAlgn="base" latinLnBrk="0">
              <a:spcAft>
                <a:spcPct val="0"/>
              </a:spcAft>
              <a:buClr>
                <a:srgbClr val="D15602"/>
              </a:buClr>
              <a:defRPr/>
            </a:pPr>
            <a:r>
              <a:rPr lang="en-GB" sz="1100" kern="0" dirty="0" smtClean="0">
                <a:solidFill>
                  <a:srgbClr val="005581"/>
                </a:solidFill>
                <a:latin typeface="Arial" pitchFamily="34" charset="0"/>
                <a:ea typeface="Tahoma" pitchFamily="34" charset="0"/>
                <a:cs typeface="Arial" pitchFamily="34" charset="0"/>
              </a:rPr>
              <a:t>DFM F76: 7000 </a:t>
            </a:r>
            <a:r>
              <a:rPr lang="en-GB" sz="1100" kern="0" dirty="0" err="1" smtClean="0">
                <a:solidFill>
                  <a:srgbClr val="005581"/>
                </a:solidFill>
                <a:latin typeface="Arial" pitchFamily="34" charset="0"/>
                <a:ea typeface="Tahoma" pitchFamily="34" charset="0"/>
                <a:cs typeface="Arial" pitchFamily="34" charset="0"/>
              </a:rPr>
              <a:t>te</a:t>
            </a:r>
            <a:r>
              <a:rPr lang="en-GB" sz="1100" kern="0" dirty="0" smtClean="0">
                <a:solidFill>
                  <a:srgbClr val="005581"/>
                </a:solidFill>
                <a:latin typeface="Arial" pitchFamily="34" charset="0"/>
                <a:ea typeface="Tahoma" pitchFamily="34" charset="0"/>
                <a:cs typeface="Arial" pitchFamily="34" charset="0"/>
              </a:rPr>
              <a:t> / AVCAT F44: 300 </a:t>
            </a:r>
            <a:r>
              <a:rPr lang="en-GB" sz="1100" kern="0" dirty="0" err="1" smtClean="0">
                <a:solidFill>
                  <a:srgbClr val="005581"/>
                </a:solidFill>
                <a:latin typeface="Arial" pitchFamily="34" charset="0"/>
                <a:ea typeface="Tahoma" pitchFamily="34" charset="0"/>
                <a:cs typeface="Arial" pitchFamily="34" charset="0"/>
              </a:rPr>
              <a:t>te</a:t>
            </a:r>
            <a:endParaRPr lang="en-GB" sz="1100" kern="0" dirty="0" smtClean="0">
              <a:solidFill>
                <a:srgbClr val="005581"/>
              </a:solidFill>
              <a:latin typeface="Arial" pitchFamily="34" charset="0"/>
              <a:ea typeface="Tahoma" pitchFamily="34" charset="0"/>
              <a:cs typeface="Arial" pitchFamily="34" charset="0"/>
            </a:endParaRPr>
          </a:p>
          <a:p>
            <a:pPr fontAlgn="base" latinLnBrk="0">
              <a:spcAft>
                <a:spcPct val="0"/>
              </a:spcAft>
              <a:buClr>
                <a:srgbClr val="D15602"/>
              </a:buClr>
              <a:defRPr/>
            </a:pPr>
            <a:endParaRPr lang="en-GB" sz="1100" b="1" kern="0" dirty="0" smtClean="0">
              <a:solidFill>
                <a:srgbClr val="005581"/>
              </a:solidFill>
              <a:latin typeface="Arial" pitchFamily="34" charset="0"/>
              <a:ea typeface="Tahoma" pitchFamily="34" charset="0"/>
              <a:cs typeface="Arial" pitchFamily="34" charset="0"/>
            </a:endParaRP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Primary solid cargo capacities:</a:t>
            </a:r>
          </a:p>
          <a:p>
            <a:pPr fontAlgn="base" latinLnBrk="0">
              <a:spcAft>
                <a:spcPct val="0"/>
              </a:spcAft>
              <a:buClr>
                <a:srgbClr val="D15602"/>
              </a:buClr>
              <a:defRPr/>
            </a:pPr>
            <a:r>
              <a:rPr lang="en-GB" sz="1100" kern="0" dirty="0" smtClean="0">
                <a:solidFill>
                  <a:srgbClr val="005581"/>
                </a:solidFill>
                <a:latin typeface="Arial" pitchFamily="34" charset="0"/>
                <a:ea typeface="Tahoma" pitchFamily="34" charset="0"/>
                <a:cs typeface="Arial" pitchFamily="34" charset="0"/>
              </a:rPr>
              <a:t>40x TEU / 200 </a:t>
            </a:r>
            <a:r>
              <a:rPr lang="en-GB" sz="1100" kern="0" dirty="0" err="1" smtClean="0">
                <a:solidFill>
                  <a:srgbClr val="005581"/>
                </a:solidFill>
                <a:latin typeface="Arial" pitchFamily="34" charset="0"/>
                <a:ea typeface="Tahoma" pitchFamily="34" charset="0"/>
                <a:cs typeface="Arial" pitchFamily="34" charset="0"/>
              </a:rPr>
              <a:t>te</a:t>
            </a:r>
            <a:r>
              <a:rPr lang="en-GB" sz="1100" kern="0" dirty="0" smtClean="0">
                <a:solidFill>
                  <a:srgbClr val="005581"/>
                </a:solidFill>
                <a:latin typeface="Arial" pitchFamily="34" charset="0"/>
                <a:ea typeface="Tahoma" pitchFamily="34" charset="0"/>
                <a:cs typeface="Arial" pitchFamily="34" charset="0"/>
              </a:rPr>
              <a:t> ammunition or a mix of vehicles and boats.</a:t>
            </a:r>
          </a:p>
          <a:p>
            <a:pPr fontAlgn="base" latinLnBrk="0">
              <a:spcAft>
                <a:spcPct val="0"/>
              </a:spcAft>
              <a:buClr>
                <a:srgbClr val="D15602"/>
              </a:buClr>
              <a:defRPr/>
            </a:pPr>
            <a:endParaRPr lang="en-GB" sz="1100" b="1" kern="0" dirty="0" smtClean="0">
              <a:solidFill>
                <a:srgbClr val="005581"/>
              </a:solidFill>
              <a:latin typeface="Arial" pitchFamily="34" charset="0"/>
              <a:ea typeface="Tahoma" pitchFamily="34" charset="0"/>
              <a:cs typeface="Arial" pitchFamily="34" charset="0"/>
            </a:endParaRP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Dual abeam RAS rigs and stern reel</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25 tonne SWL deck crane</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Side ramp</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Flight deck and hangar for organic NH90 </a:t>
            </a:r>
            <a:r>
              <a:rPr lang="en-GB" sz="800" b="1" kern="0" dirty="0" smtClean="0">
                <a:solidFill>
                  <a:srgbClr val="005581"/>
                </a:solidFill>
                <a:latin typeface="Arial" pitchFamily="34" charset="0"/>
                <a:ea typeface="Tahoma" pitchFamily="34" charset="0"/>
                <a:cs typeface="Arial" pitchFamily="34" charset="0"/>
              </a:rPr>
              <a:t>(stowage for 2 x NH90)</a:t>
            </a:r>
          </a:p>
          <a:p>
            <a:pPr fontAlgn="base" latinLnBrk="0">
              <a:spcAft>
                <a:spcPct val="0"/>
              </a:spcAft>
              <a:buClr>
                <a:srgbClr val="D15602"/>
              </a:buClr>
              <a:defRPr/>
            </a:pPr>
            <a:r>
              <a:rPr lang="en-GB" sz="1100" b="1" kern="0" dirty="0" smtClean="0">
                <a:solidFill>
                  <a:srgbClr val="005581"/>
                </a:solidFill>
                <a:latin typeface="Arial" pitchFamily="34" charset="0"/>
                <a:ea typeface="Tahoma" pitchFamily="34" charset="0"/>
                <a:cs typeface="Arial" pitchFamily="34" charset="0"/>
              </a:rPr>
              <a:t>Large medical complex</a:t>
            </a:r>
            <a:endParaRPr lang="en-US" altLang="ko-KR" sz="1200" b="1" kern="0" dirty="0">
              <a:solidFill>
                <a:srgbClr val="005581"/>
              </a:solidFill>
              <a:latin typeface="Arial" pitchFamily="34" charset="0"/>
              <a:ea typeface="맑은 고딕" pitchFamily="50" charset="-127"/>
              <a:cs typeface="Arial" pitchFamily="34" charset="0"/>
            </a:endParaRPr>
          </a:p>
        </p:txBody>
      </p:sp>
      <p:sp>
        <p:nvSpPr>
          <p:cNvPr id="21" name="TextBox 20"/>
          <p:cNvSpPr txBox="1"/>
          <p:nvPr/>
        </p:nvSpPr>
        <p:spPr>
          <a:xfrm>
            <a:off x="251520" y="245567"/>
            <a:ext cx="8748464" cy="400110"/>
          </a:xfrm>
          <a:prstGeom prst="rect">
            <a:avLst/>
          </a:prstGeom>
          <a:noFill/>
        </p:spPr>
        <p:txBody>
          <a:bodyPr wrap="square" rtlCol="0">
            <a:spAutoFit/>
          </a:bodyPr>
          <a:lstStyle/>
          <a:p>
            <a:r>
              <a:rPr lang="en-US" altLang="ko-KR" sz="2000" b="1" spc="50" dirty="0" smtClean="0">
                <a:ln w="13500">
                  <a:solidFill>
                    <a:schemeClr val="accent1">
                      <a:shade val="2500"/>
                      <a:alpha val="6500"/>
                    </a:schemeClr>
                  </a:solidFill>
                  <a:prstDash val="solid"/>
                </a:ln>
                <a:solidFill>
                  <a:srgbClr val="005581"/>
                </a:solidFill>
                <a:effectLst>
                  <a:innerShdw blurRad="50900" dist="38500" dir="13500000">
                    <a:srgbClr val="000000">
                      <a:alpha val="60000"/>
                    </a:srgbClr>
                  </a:innerShdw>
                </a:effectLst>
                <a:latin typeface="Arial" pitchFamily="34" charset="0"/>
                <a:cs typeface="Arial" pitchFamily="34" charset="0"/>
              </a:rPr>
              <a:t>LSV Capabilities and Particulars</a:t>
            </a:r>
          </a:p>
        </p:txBody>
      </p:sp>
    </p:spTree>
    <p:extLst>
      <p:ext uri="{BB962C8B-B14F-4D97-AF65-F5344CB8AC3E}">
        <p14:creationId xmlns:p14="http://schemas.microsoft.com/office/powerpoint/2010/main" val="31211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LSV Arrangement </a:t>
            </a:r>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19" y="1700808"/>
            <a:ext cx="8526964" cy="3960440"/>
          </a:xfrm>
          <a:prstGeom prst="rect">
            <a:avLst/>
          </a:prstGeom>
          <a:noFill/>
          <a:ln>
            <a:noFill/>
          </a:ln>
        </p:spPr>
      </p:pic>
    </p:spTree>
    <p:extLst>
      <p:ext uri="{BB962C8B-B14F-4D97-AF65-F5344CB8AC3E}">
        <p14:creationId xmlns:p14="http://schemas.microsoft.com/office/powerpoint/2010/main" val="4208286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484094"/>
            <a:ext cx="5040560" cy="876300"/>
          </a:xfrm>
        </p:spPr>
        <p:txBody>
          <a:bodyPr/>
          <a:lstStyle/>
          <a:p>
            <a:pPr algn="ctr"/>
            <a:r>
              <a:rPr lang="en-GB" dirty="0" smtClean="0"/>
              <a:t>RAS Arrangement &amp; Cargo Handling </a:t>
            </a:r>
            <a:endParaRPr lang="en-GB" dirty="0"/>
          </a:p>
        </p:txBody>
      </p:sp>
      <p:sp>
        <p:nvSpPr>
          <p:cNvPr id="6" name="Rectangle 5"/>
          <p:cNvSpPr/>
          <p:nvPr/>
        </p:nvSpPr>
        <p:spPr>
          <a:xfrm>
            <a:off x="6973255" y="1890607"/>
            <a:ext cx="1872208" cy="2657934"/>
          </a:xfrm>
          <a:prstGeom prst="rect">
            <a:avLst/>
          </a:prstGeom>
          <a:solidFill>
            <a:srgbClr val="C6E8E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50" t="16058" r="22803" b="23688"/>
          <a:stretch/>
        </p:blipFill>
        <p:spPr bwMode="auto">
          <a:xfrm>
            <a:off x="395536" y="1683003"/>
            <a:ext cx="6375620" cy="388207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045263" y="1979452"/>
            <a:ext cx="1728192" cy="2123658"/>
          </a:xfrm>
          <a:prstGeom prst="rect">
            <a:avLst/>
          </a:prstGeom>
        </p:spPr>
        <p:txBody>
          <a:bodyPr wrap="square">
            <a:spAutoFit/>
          </a:bodyPr>
          <a:lstStyle/>
          <a:p>
            <a:pPr marL="171450" indent="-171450" fontAlgn="base" latinLnBrk="0">
              <a:spcAft>
                <a:spcPct val="0"/>
              </a:spcAft>
              <a:buClr>
                <a:srgbClr val="D15602"/>
              </a:buClr>
              <a:buFont typeface="Arial" pitchFamily="34" charset="0"/>
              <a:buChar char="•"/>
              <a:defRPr/>
            </a:pPr>
            <a:r>
              <a:rPr lang="en-GB" sz="1200" b="1" kern="0" dirty="0" smtClean="0">
                <a:solidFill>
                  <a:srgbClr val="005581"/>
                </a:solidFill>
                <a:latin typeface="Arial" pitchFamily="34" charset="0"/>
                <a:ea typeface="Tahoma" pitchFamily="34" charset="0"/>
                <a:cs typeface="Arial" pitchFamily="34" charset="0"/>
              </a:rPr>
              <a:t>Two abeam stations</a:t>
            </a:r>
          </a:p>
          <a:p>
            <a:pPr marL="171450" indent="-171450" fontAlgn="base" latinLnBrk="0">
              <a:spcAft>
                <a:spcPct val="0"/>
              </a:spcAft>
              <a:buClr>
                <a:srgbClr val="D15602"/>
              </a:buClr>
              <a:buFont typeface="Arial" pitchFamily="34" charset="0"/>
              <a:buChar char="•"/>
              <a:defRPr/>
            </a:pPr>
            <a:r>
              <a:rPr lang="en-GB" sz="1200" b="1" kern="0" dirty="0" smtClean="0">
                <a:solidFill>
                  <a:srgbClr val="005581"/>
                </a:solidFill>
                <a:latin typeface="Arial" pitchFamily="34" charset="0"/>
                <a:ea typeface="Tahoma" pitchFamily="34" charset="0"/>
                <a:cs typeface="Arial" pitchFamily="34" charset="0"/>
              </a:rPr>
              <a:t>Clear stores routes</a:t>
            </a:r>
          </a:p>
          <a:p>
            <a:pPr marL="171450" indent="-171450" fontAlgn="base" latinLnBrk="0">
              <a:spcAft>
                <a:spcPct val="0"/>
              </a:spcAft>
              <a:buClr>
                <a:srgbClr val="D15602"/>
              </a:buClr>
              <a:buFont typeface="Arial" pitchFamily="34" charset="0"/>
              <a:buChar char="•"/>
              <a:defRPr/>
            </a:pPr>
            <a:r>
              <a:rPr lang="en-GB" sz="1200" b="1" kern="0" dirty="0" smtClean="0">
                <a:solidFill>
                  <a:srgbClr val="005581"/>
                </a:solidFill>
                <a:latin typeface="Arial" pitchFamily="34" charset="0"/>
                <a:ea typeface="Tahoma" pitchFamily="34" charset="0"/>
                <a:cs typeface="Arial" pitchFamily="34" charset="0"/>
              </a:rPr>
              <a:t>Below deck equipment</a:t>
            </a:r>
          </a:p>
          <a:p>
            <a:pPr marL="171450" indent="-171450" fontAlgn="base" latinLnBrk="0">
              <a:spcAft>
                <a:spcPct val="0"/>
              </a:spcAft>
              <a:buClr>
                <a:srgbClr val="D15602"/>
              </a:buClr>
              <a:buFont typeface="Arial" pitchFamily="34" charset="0"/>
              <a:buChar char="•"/>
              <a:defRPr/>
            </a:pPr>
            <a:r>
              <a:rPr lang="en-GB" sz="1200" b="1" kern="0" dirty="0" smtClean="0">
                <a:solidFill>
                  <a:srgbClr val="005581"/>
                </a:solidFill>
                <a:latin typeface="Arial" pitchFamily="34" charset="0"/>
                <a:ea typeface="Tahoma" pitchFamily="34" charset="0"/>
                <a:cs typeface="Arial" pitchFamily="34" charset="0"/>
              </a:rPr>
              <a:t>Anti-icing</a:t>
            </a:r>
          </a:p>
          <a:p>
            <a:pPr marL="171450" indent="-171450" fontAlgn="base" latinLnBrk="0">
              <a:spcAft>
                <a:spcPct val="0"/>
              </a:spcAft>
              <a:buClr>
                <a:srgbClr val="D15602"/>
              </a:buClr>
              <a:buFont typeface="Arial" pitchFamily="34" charset="0"/>
              <a:buChar char="•"/>
              <a:defRPr/>
            </a:pPr>
            <a:r>
              <a:rPr lang="en-GB" sz="1200" b="1" kern="0" dirty="0">
                <a:solidFill>
                  <a:srgbClr val="005581"/>
                </a:solidFill>
                <a:latin typeface="Arial" pitchFamily="34" charset="0"/>
                <a:ea typeface="Tahoma" pitchFamily="34" charset="0"/>
                <a:cs typeface="Arial" pitchFamily="34" charset="0"/>
              </a:rPr>
              <a:t>RAS ready room</a:t>
            </a:r>
          </a:p>
          <a:p>
            <a:pPr marL="171450" indent="-171450" fontAlgn="base" latinLnBrk="0">
              <a:spcAft>
                <a:spcPct val="0"/>
              </a:spcAft>
              <a:buClr>
                <a:srgbClr val="D15602"/>
              </a:buClr>
              <a:buFont typeface="Arial" pitchFamily="34" charset="0"/>
              <a:buChar char="•"/>
              <a:defRPr/>
            </a:pPr>
            <a:r>
              <a:rPr lang="en-GB" sz="1200" b="1" kern="0" dirty="0" smtClean="0">
                <a:solidFill>
                  <a:srgbClr val="005581"/>
                </a:solidFill>
                <a:latin typeface="Arial" pitchFamily="34" charset="0"/>
                <a:ea typeface="Tahoma" pitchFamily="34" charset="0"/>
                <a:cs typeface="Arial" pitchFamily="34" charset="0"/>
              </a:rPr>
              <a:t>Refrigeration container for perishable cargo</a:t>
            </a:r>
            <a:endParaRPr lang="en-GB" sz="1200" b="1" dirty="0">
              <a:solidFill>
                <a:srgbClr val="005581"/>
              </a:solidFill>
              <a:latin typeface="Arial" pitchFamily="34" charset="0"/>
              <a:cs typeface="Arial" pitchFamily="34" charset="0"/>
            </a:endParaRPr>
          </a:p>
        </p:txBody>
      </p:sp>
      <p:sp>
        <p:nvSpPr>
          <p:cNvPr id="9" name="TextBox 8"/>
          <p:cNvSpPr txBox="1"/>
          <p:nvPr/>
        </p:nvSpPr>
        <p:spPr>
          <a:xfrm>
            <a:off x="6973255" y="1602050"/>
            <a:ext cx="1872208" cy="307777"/>
          </a:xfrm>
          <a:prstGeom prst="rect">
            <a:avLst/>
          </a:prstGeom>
          <a:solidFill>
            <a:srgbClr val="005581"/>
          </a:solidFill>
        </p:spPr>
        <p:txBody>
          <a:bodyPr wrap="square" rtlCol="0">
            <a:spAutoFit/>
          </a:bodyPr>
          <a:lstStyle/>
          <a:p>
            <a:r>
              <a:rPr lang="en-GB" sz="1400" b="1" dirty="0" smtClean="0">
                <a:solidFill>
                  <a:schemeClr val="bg1"/>
                </a:solidFill>
                <a:latin typeface="Arial" pitchFamily="34" charset="0"/>
                <a:cs typeface="Arial" pitchFamily="34" charset="0"/>
              </a:rPr>
              <a:t>Key Information:</a:t>
            </a:r>
            <a:endParaRPr lang="en-GB" sz="1400" b="1" dirty="0">
              <a:solidFill>
                <a:schemeClr val="bg1"/>
              </a:solidFill>
              <a:latin typeface="Arial" pitchFamily="34" charset="0"/>
              <a:cs typeface="Arial" pitchFamily="34" charset="0"/>
            </a:endParaRPr>
          </a:p>
        </p:txBody>
      </p:sp>
      <p:pic>
        <p:nvPicPr>
          <p:cNvPr id="1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715" b="96285" l="9574" r="89894"/>
                    </a14:imgEffect>
                  </a14:imgLayer>
                </a14:imgProps>
              </a:ext>
              <a:ext uri="{28A0092B-C50C-407E-A947-70E740481C1C}">
                <a14:useLocalDpi xmlns:a14="http://schemas.microsoft.com/office/drawing/2010/main" val="0"/>
              </a:ext>
            </a:extLst>
          </a:blip>
          <a:srcRect l="10025"/>
          <a:stretch/>
        </p:blipFill>
        <p:spPr bwMode="auto">
          <a:xfrm>
            <a:off x="6115094" y="3861048"/>
            <a:ext cx="2712807" cy="259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1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Hospital Arrangements </a:t>
            </a:r>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78923"/>
            <a:ext cx="7315515" cy="430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73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MT Master Template">
  <a:themeElements>
    <a:clrScheme name="BMT DSL Theme Colours">
      <a:dk1>
        <a:srgbClr val="4F5650"/>
      </a:dk1>
      <a:lt1>
        <a:srgbClr val="FFFFFF"/>
      </a:lt1>
      <a:dk2>
        <a:srgbClr val="B4C0BA"/>
      </a:dk2>
      <a:lt2>
        <a:srgbClr val="FFFFFF"/>
      </a:lt2>
      <a:accent1>
        <a:srgbClr val="005581"/>
      </a:accent1>
      <a:accent2>
        <a:srgbClr val="00B6DD"/>
      </a:accent2>
      <a:accent3>
        <a:srgbClr val="7ED1E1"/>
      </a:accent3>
      <a:accent4>
        <a:srgbClr val="E20177"/>
      </a:accent4>
      <a:accent5>
        <a:srgbClr val="D4D00F"/>
      </a:accent5>
      <a:accent6>
        <a:srgbClr val="7AB800"/>
      </a:accent6>
      <a:hlink>
        <a:srgbClr val="005581"/>
      </a:hlink>
      <a:folHlink>
        <a:srgbClr val="E201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BMT Master Template</Template>
  <TotalTime>1355</TotalTime>
  <Words>2887</Words>
  <Application>Microsoft Office PowerPoint</Application>
  <PresentationFormat>Skjermfremvisning (4:3)</PresentationFormat>
  <Paragraphs>378</Paragraphs>
  <Slides>19</Slides>
  <Notes>19</Notes>
  <HiddenSlides>0</HiddenSlides>
  <MMClips>0</MMClips>
  <ScaleCrop>false</ScaleCrop>
  <HeadingPairs>
    <vt:vector size="4" baseType="variant">
      <vt:variant>
        <vt:lpstr>Tema</vt:lpstr>
      </vt:variant>
      <vt:variant>
        <vt:i4>1</vt:i4>
      </vt:variant>
      <vt:variant>
        <vt:lpstr>Lysbildetitler</vt:lpstr>
      </vt:variant>
      <vt:variant>
        <vt:i4>19</vt:i4>
      </vt:variant>
    </vt:vector>
  </HeadingPairs>
  <TitlesOfParts>
    <vt:vector size="20" baseType="lpstr">
      <vt:lpstr>BMT Master Template</vt:lpstr>
      <vt:lpstr>Logistics Support Vessel HNoMS Maud</vt:lpstr>
      <vt:lpstr>Contents</vt:lpstr>
      <vt:lpstr>THE LSV Delivery Team</vt:lpstr>
      <vt:lpstr>HOW WE WORK TOGETHER</vt:lpstr>
      <vt:lpstr>Programme Status </vt:lpstr>
      <vt:lpstr>PowerPoint-presentasjon</vt:lpstr>
      <vt:lpstr>LSV Arrangement </vt:lpstr>
      <vt:lpstr>RAS Arrangement &amp; Cargo Handling </vt:lpstr>
      <vt:lpstr>Hospital Arrangements </vt:lpstr>
      <vt:lpstr>Aviation</vt:lpstr>
      <vt:lpstr>Mother Ship</vt:lpstr>
      <vt:lpstr>Integrated Weapon System</vt:lpstr>
      <vt:lpstr>Hybrid Power and Propulsion Solution</vt:lpstr>
      <vt:lpstr>Modes of Operation: Transit (Electric)</vt:lpstr>
      <vt:lpstr>Modes of Operation: RAS Operations</vt:lpstr>
      <vt:lpstr>PowerPoint-presentasjon</vt:lpstr>
      <vt:lpstr>What Next for LSV?</vt:lpstr>
      <vt:lpstr>What Next for DSME</vt:lpstr>
      <vt:lpstr>Thank you !!</vt:lpstr>
    </vt:vector>
  </TitlesOfParts>
  <Company>BMT Defence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Support Vessel HNoMS Maude</dc:title>
  <dc:creator>Lianne Taylor</dc:creator>
  <cp:lastModifiedBy>Markap</cp:lastModifiedBy>
  <cp:revision>59</cp:revision>
  <dcterms:created xsi:type="dcterms:W3CDTF">2014-08-06T11:50:43Z</dcterms:created>
  <dcterms:modified xsi:type="dcterms:W3CDTF">2014-08-27T12:59:39Z</dcterms:modified>
</cp:coreProperties>
</file>