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358" r:id="rId2"/>
    <p:sldId id="427" r:id="rId3"/>
    <p:sldId id="348" r:id="rId4"/>
    <p:sldId id="409" r:id="rId5"/>
    <p:sldId id="373" r:id="rId6"/>
    <p:sldId id="418" r:id="rId7"/>
    <p:sldId id="424" r:id="rId8"/>
    <p:sldId id="372" r:id="rId9"/>
  </p:sldIdLst>
  <p:sldSz cx="9144000" cy="6858000" type="screen4x3"/>
  <p:notesSz cx="7010400" cy="9296400"/>
  <p:defaultTextStyle>
    <a:defPPr>
      <a:defRPr lang="nb-NO"/>
    </a:defPPr>
    <a:lvl1pPr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DepCentury Old Style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DepCentury Old Style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DepCentury Old Style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DepCentury Old Style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DepCentury Old Style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DepCentury Old Style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DepCentury Old Style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DepCentury Old Style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DepCentury Old Style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99FFCC"/>
    <a:srgbClr val="CCE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538" autoAdjust="0"/>
    <p:restoredTop sz="58543" autoAdjust="0"/>
  </p:normalViewPr>
  <p:slideViewPr>
    <p:cSldViewPr>
      <p:cViewPr>
        <p:scale>
          <a:sx n="56" d="100"/>
          <a:sy n="56" d="100"/>
        </p:scale>
        <p:origin x="-22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458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968" cy="46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7" tIns="47783" rIns="95567" bIns="47783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FontTx/>
              <a:buNone/>
              <a:defRPr sz="1300" b="1">
                <a:solidFill>
                  <a:schemeClr val="tx2"/>
                </a:solidFill>
              </a:defRPr>
            </a:lvl1pPr>
          </a:lstStyle>
          <a:p>
            <a:endParaRPr lang="nb-NO" altLang="nb-NO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434" y="0"/>
            <a:ext cx="3036967" cy="46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7" tIns="47783" rIns="95567" bIns="47783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FontTx/>
              <a:buNone/>
              <a:defRPr sz="1300" b="1">
                <a:solidFill>
                  <a:schemeClr val="tx2"/>
                </a:solidFill>
              </a:defRPr>
            </a:lvl1pPr>
          </a:lstStyle>
          <a:p>
            <a:endParaRPr lang="nb-NO" altLang="nb-NO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621"/>
            <a:ext cx="3036968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7" tIns="47783" rIns="95567" bIns="47783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FontTx/>
              <a:buNone/>
              <a:defRPr sz="1300" b="1">
                <a:solidFill>
                  <a:schemeClr val="tx2"/>
                </a:solidFill>
              </a:defRPr>
            </a:lvl1pPr>
          </a:lstStyle>
          <a:p>
            <a:endParaRPr lang="nb-NO" altLang="nb-NO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434" y="8832621"/>
            <a:ext cx="3036967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7" tIns="47783" rIns="95567" bIns="47783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FontTx/>
              <a:buNone/>
              <a:defRPr sz="1300" b="1">
                <a:solidFill>
                  <a:schemeClr val="tx2"/>
                </a:solidFill>
              </a:defRPr>
            </a:lvl1pPr>
          </a:lstStyle>
          <a:p>
            <a:fld id="{16047FFA-FFA3-BE41-80D1-98950CE8A80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968" cy="46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7" tIns="47783" rIns="95567" bIns="47783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FontTx/>
              <a:buNone/>
              <a:defRPr sz="1300" b="1">
                <a:solidFill>
                  <a:schemeClr val="tx2"/>
                </a:solidFill>
              </a:defRPr>
            </a:lvl1pPr>
          </a:lstStyle>
          <a:p>
            <a:endParaRPr lang="nb-NO" altLang="nb-NO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434" y="0"/>
            <a:ext cx="3036967" cy="46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7" tIns="47783" rIns="95567" bIns="47783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FontTx/>
              <a:buNone/>
              <a:defRPr sz="1300" b="1">
                <a:solidFill>
                  <a:schemeClr val="tx2"/>
                </a:solidFill>
              </a:defRPr>
            </a:lvl1pPr>
          </a:lstStyle>
          <a:p>
            <a:endParaRPr lang="nb-NO" altLang="nb-NO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829" y="4416312"/>
            <a:ext cx="5140742" cy="418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7" tIns="47783" rIns="95567" bIns="47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621"/>
            <a:ext cx="3036968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7" tIns="47783" rIns="95567" bIns="47783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FontTx/>
              <a:buNone/>
              <a:defRPr sz="1300" b="1">
                <a:solidFill>
                  <a:schemeClr val="tx2"/>
                </a:solidFill>
              </a:defRPr>
            </a:lvl1pPr>
          </a:lstStyle>
          <a:p>
            <a:endParaRPr lang="nb-NO" altLang="nb-NO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434" y="8832621"/>
            <a:ext cx="3036967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7" tIns="47783" rIns="95567" bIns="47783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FontTx/>
              <a:buNone/>
              <a:defRPr sz="1300" b="1">
                <a:solidFill>
                  <a:schemeClr val="tx2"/>
                </a:solidFill>
              </a:defRPr>
            </a:lvl1pPr>
          </a:lstStyle>
          <a:p>
            <a:fld id="{85AED35D-D81E-2147-B482-465A219691D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fld id="{BE80CF92-11FE-5D40-B791-885BA7740375}" type="slidenum">
              <a:rPr lang="nb-NO" altLang="nb-NO" sz="1300">
                <a:solidFill>
                  <a:schemeClr val="tx2"/>
                </a:solidFill>
              </a:rPr>
              <a:pPr/>
              <a:t>1</a:t>
            </a:fld>
            <a:endParaRPr lang="nb-NO" altLang="nb-NO" sz="1300">
              <a:solidFill>
                <a:schemeClr val="tx2"/>
              </a:solidFill>
            </a:endParaRPr>
          </a:p>
        </p:txBody>
      </p:sp>
      <p:sp>
        <p:nvSpPr>
          <p:cNvPr id="12291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2292" name="Plassholder for notater 2"/>
          <p:cNvSpPr>
            <a:spLocks noGrp="1"/>
          </p:cNvSpPr>
          <p:nvPr>
            <p:ph type="body" idx="1"/>
          </p:nvPr>
        </p:nvSpPr>
        <p:spPr>
          <a:xfrm>
            <a:off x="700714" y="4416312"/>
            <a:ext cx="5608975" cy="418293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r>
              <a:rPr lang="nb-NO" altLang="nb-NO" b="1" dirty="0">
                <a:latin typeface="Times New Roman" charset="0"/>
              </a:rPr>
              <a:t>&lt;Personal </a:t>
            </a:r>
            <a:r>
              <a:rPr lang="nb-NO" altLang="nb-NO" b="1" dirty="0" err="1">
                <a:latin typeface="Times New Roman" charset="0"/>
              </a:rPr>
              <a:t>introduction</a:t>
            </a:r>
            <a:r>
              <a:rPr lang="nb-NO" altLang="nb-NO" b="1" dirty="0">
                <a:latin typeface="Times New Roman" charset="0"/>
              </a:rPr>
              <a:t>&gt;</a:t>
            </a:r>
          </a:p>
          <a:p>
            <a:pPr eaLnBrk="1" hangingPunct="1">
              <a:spcBef>
                <a:spcPct val="0"/>
              </a:spcBef>
            </a:pPr>
            <a:endParaRPr lang="nb-NO" altLang="nb-NO" cap="all" baseline="0" dirty="0">
              <a:latin typeface="Times New Roman" charset="0"/>
            </a:endParaRPr>
          </a:p>
        </p:txBody>
      </p:sp>
      <p:sp>
        <p:nvSpPr>
          <p:cNvPr id="12293" name="Plassholder for lysbildenummer 3"/>
          <p:cNvSpPr txBox="1">
            <a:spLocks noGrp="1"/>
          </p:cNvSpPr>
          <p:nvPr/>
        </p:nvSpPr>
        <p:spPr bwMode="auto">
          <a:xfrm>
            <a:off x="3970160" y="8829648"/>
            <a:ext cx="3038604" cy="46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B9E888B-72CE-434E-A547-B5F0DF8094F0}" type="slidenum">
              <a:rPr lang="nb-NO" altLang="nb-NO" sz="1200">
                <a:latin typeface="Calibri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nb-NO" altLang="nb-NO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fld id="{4014A58F-56D4-6F41-880E-B9A117A7621E}" type="slidenum">
              <a:rPr lang="nb-NO" altLang="nb-NO" sz="1300">
                <a:solidFill>
                  <a:schemeClr val="tx2"/>
                </a:solidFill>
              </a:rPr>
              <a:pPr/>
              <a:t>2</a:t>
            </a:fld>
            <a:endParaRPr lang="nb-NO" altLang="nb-NO" sz="1300">
              <a:solidFill>
                <a:schemeClr val="tx2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b="1" dirty="0">
                <a:latin typeface="Times New Roman" charset="0"/>
              </a:rPr>
              <a:t>&lt;</a:t>
            </a:r>
            <a:r>
              <a:rPr lang="nb-NO" altLang="nb-NO" sz="1400" b="1" dirty="0">
                <a:latin typeface="Times New Roman" charset="0"/>
              </a:rPr>
              <a:t>THE STRATEGIC PICTURE</a:t>
            </a:r>
            <a:r>
              <a:rPr lang="nb-NO" altLang="nb-NO" b="1" i="1" dirty="0">
                <a:latin typeface="Times New Roman" charset="0"/>
              </a:rPr>
              <a:t>&gt;</a:t>
            </a:r>
            <a:endParaRPr lang="nb-NO" altLang="nb-NO" b="1" dirty="0">
              <a:latin typeface="Times New Roman" charset="0"/>
            </a:endParaRPr>
          </a:p>
          <a:p>
            <a:endParaRPr lang="nb-NO" altLang="nb-NO" b="1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spcAft>
                <a:spcPts val="1500"/>
              </a:spcAft>
            </a:pPr>
            <a:endParaRPr lang="nb-NO" altLang="nb-NO" dirty="0">
              <a:latin typeface="Times New Roman" charset="0"/>
            </a:endParaRPr>
          </a:p>
          <a:p>
            <a:pPr eaLnBrk="1" hangingPunct="1"/>
            <a:endParaRPr lang="nb-NO" altLang="nb-NO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fld id="{0954600A-2B59-E944-B9E1-E01DD314CFE3}" type="slidenum">
              <a:rPr lang="nb-NO" altLang="nb-NO" sz="1300">
                <a:solidFill>
                  <a:schemeClr val="tx2"/>
                </a:solidFill>
              </a:rPr>
              <a:pPr/>
              <a:t>3</a:t>
            </a:fld>
            <a:endParaRPr lang="nb-NO" altLang="nb-NO" sz="1300">
              <a:solidFill>
                <a:schemeClr val="tx2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nb-NO" sz="1400" b="1" dirty="0">
                <a:latin typeface="Times New Roman" charset="0"/>
              </a:rPr>
              <a:t>&lt;STATUS AND FUTURE PLANS&gt;</a:t>
            </a:r>
            <a:r>
              <a:rPr lang="nb-NO" altLang="nb-NO" dirty="0">
                <a:latin typeface="Times New Roman" charset="0"/>
              </a:rPr>
              <a:t/>
            </a:r>
            <a:br>
              <a:rPr lang="nb-NO" altLang="nb-NO" dirty="0">
                <a:latin typeface="Times New Roman" charset="0"/>
              </a:rPr>
            </a:br>
            <a:endParaRPr lang="nb-NO" altLang="nb-NO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973434" y="8832621"/>
            <a:ext cx="3036967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5567" tIns="47783" rIns="95567" bIns="47783" anchor="b"/>
          <a:lstStyle>
            <a:lvl1pPr defTabSz="955675">
              <a:defRPr sz="24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059EED5-3C9F-104F-9C49-0EBBD72B8B0E}" type="slidenum">
              <a:rPr lang="nb-NO" altLang="nb-NO" sz="1300" b="1">
                <a:solidFill>
                  <a:schemeClr val="tx2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nb-NO" altLang="nb-NO" sz="1300" b="1">
              <a:solidFill>
                <a:schemeClr val="tx2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Aft>
                <a:spcPts val="1000"/>
              </a:spcAft>
            </a:pPr>
            <a:r>
              <a:rPr lang="nb-NO" altLang="nb-NO" b="1" dirty="0">
                <a:latin typeface="Calibri" charset="0"/>
              </a:rPr>
              <a:t>&lt;BACKGROUND INFORMATION&gt;</a:t>
            </a:r>
          </a:p>
          <a:p>
            <a:pPr eaLnBrk="1" hangingPunct="1"/>
            <a:endParaRPr lang="nb-NO" altLang="nb-NO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fld id="{8B6EC0F8-71E3-4B40-980E-C55F659C8F9D}" type="slidenum">
              <a:rPr lang="nb-NO" altLang="nb-NO" sz="1300">
                <a:solidFill>
                  <a:schemeClr val="tx2"/>
                </a:solidFill>
              </a:rPr>
              <a:pPr/>
              <a:t>5</a:t>
            </a:fld>
            <a:endParaRPr lang="nb-NO" altLang="nb-NO" sz="1300">
              <a:solidFill>
                <a:schemeClr val="tx2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b-NO" altLang="nb-NO" dirty="0">
              <a:latin typeface="Times New Roman" charset="0"/>
            </a:endParaRPr>
          </a:p>
          <a:p>
            <a:pPr eaLnBrk="1" hangingPunct="1"/>
            <a:endParaRPr lang="nb-NO" altLang="nb-NO" dirty="0">
              <a:latin typeface="Times New Roman" charset="0"/>
            </a:endParaRPr>
          </a:p>
          <a:p>
            <a:pPr eaLnBrk="1" hangingPunct="1"/>
            <a:endParaRPr lang="nb-NO" altLang="nb-NO" dirty="0">
              <a:latin typeface="Times New Roman" charset="0"/>
            </a:endParaRPr>
          </a:p>
          <a:p>
            <a:pPr eaLnBrk="1" hangingPunct="1"/>
            <a:endParaRPr lang="nb-NO" altLang="nb-NO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973434" y="8832621"/>
            <a:ext cx="3036967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5567" tIns="47783" rIns="95567" bIns="47783" anchor="b"/>
          <a:lstStyle>
            <a:lvl1pPr defTabSz="955675">
              <a:defRPr sz="24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4D44877-6508-0246-9257-332140967DA2}" type="slidenum">
              <a:rPr lang="nb-NO" altLang="nb-NO" sz="1300" b="1">
                <a:solidFill>
                  <a:schemeClr val="tx2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nb-NO" altLang="nb-NO" sz="1300" b="1">
              <a:solidFill>
                <a:schemeClr val="tx2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eaLnBrk="1" hangingPunct="1">
              <a:spcBef>
                <a:spcPct val="0"/>
              </a:spcBef>
            </a:pPr>
            <a:r>
              <a:rPr lang="nb-NO" altLang="nb-NO" b="1" dirty="0">
                <a:latin typeface="Times New Roman" charset="0"/>
              </a:rPr>
              <a:t>&lt;STATUS</a:t>
            </a:r>
            <a:r>
              <a:rPr lang="nb-NO" altLang="nb-NO" b="1" dirty="0" smtClean="0">
                <a:latin typeface="Times New Roman" charset="0"/>
              </a:rPr>
              <a:t>&gt;</a:t>
            </a:r>
            <a:endParaRPr lang="nb-NO" altLang="nb-NO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973434" y="8832621"/>
            <a:ext cx="3036967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5567" tIns="47783" rIns="95567" bIns="47783" anchor="b"/>
          <a:lstStyle>
            <a:lvl1pPr defTabSz="955675">
              <a:defRPr sz="24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BC99BD2-2375-074B-B449-E27760C2B52C}" type="slidenum">
              <a:rPr lang="nb-NO" altLang="nb-NO" sz="1300" b="1">
                <a:solidFill>
                  <a:schemeClr val="tx2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nb-NO" altLang="nb-NO" sz="1300" b="1">
              <a:solidFill>
                <a:schemeClr val="tx2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nb-NO" b="1" dirty="0">
                <a:latin typeface="Times New Roman" charset="0"/>
              </a:rPr>
              <a:t>&lt;POLITICAL CONSIDERATIONS&gt;</a:t>
            </a:r>
          </a:p>
          <a:p>
            <a:pPr eaLnBrk="1" hangingPunct="1"/>
            <a:endParaRPr lang="nb-NO" altLang="nb-NO" b="1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fld id="{41923E9E-7865-3A48-A2B3-24769124E6C8}" type="slidenum">
              <a:rPr lang="nb-NO" altLang="nb-NO" sz="1300">
                <a:solidFill>
                  <a:schemeClr val="tx2"/>
                </a:solidFill>
              </a:rPr>
              <a:pPr/>
              <a:t>8</a:t>
            </a:fld>
            <a:endParaRPr lang="nb-NO" altLang="nb-NO" sz="1300">
              <a:solidFill>
                <a:schemeClr val="tx2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Aft>
                <a:spcPts val="1200"/>
              </a:spcAft>
              <a:buFont typeface="Wingdings" charset="0"/>
              <a:buNone/>
            </a:pPr>
            <a:r>
              <a:rPr lang="nb-NO" altLang="nb-NO" b="1" dirty="0">
                <a:solidFill>
                  <a:srgbClr val="000000"/>
                </a:solidFill>
                <a:latin typeface="Calibri" charset="0"/>
              </a:rPr>
              <a:t>&lt;SUMMARY&gt;</a:t>
            </a:r>
          </a:p>
          <a:p>
            <a:pPr eaLnBrk="1" hangingPunct="1"/>
            <a:endParaRPr lang="nb-NO" altLang="nb-NO" b="1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81050" y="1885950"/>
            <a:ext cx="7575550" cy="3600450"/>
            <a:chOff x="713" y="1092"/>
            <a:chExt cx="5169" cy="2268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5874" y="1092"/>
              <a:ext cx="8" cy="2267"/>
            </a:xfrm>
            <a:prstGeom prst="rect">
              <a:avLst/>
            </a:prstGeom>
            <a:solidFill>
              <a:srgbClr val="0037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altLang="nb-NO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721" y="3354"/>
              <a:ext cx="5160" cy="6"/>
            </a:xfrm>
            <a:prstGeom prst="rect">
              <a:avLst/>
            </a:prstGeom>
            <a:solidFill>
              <a:srgbClr val="003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 altLang="nb-NO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714" y="1652"/>
              <a:ext cx="5160" cy="6"/>
            </a:xfrm>
            <a:prstGeom prst="rect">
              <a:avLst/>
            </a:prstGeom>
            <a:solidFill>
              <a:srgbClr val="003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 altLang="nb-NO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719" y="1092"/>
              <a:ext cx="5156" cy="6"/>
            </a:xfrm>
            <a:prstGeom prst="rect">
              <a:avLst/>
            </a:prstGeom>
            <a:solidFill>
              <a:srgbClr val="003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 altLang="nb-NO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713" y="1092"/>
              <a:ext cx="8" cy="2267"/>
            </a:xfrm>
            <a:prstGeom prst="rect">
              <a:avLst/>
            </a:prstGeom>
            <a:solidFill>
              <a:srgbClr val="0037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altLang="nb-NO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046" y="1656"/>
              <a:ext cx="313" cy="37"/>
            </a:xfrm>
            <a:prstGeom prst="rect">
              <a:avLst/>
            </a:prstGeom>
            <a:solidFill>
              <a:srgbClr val="003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 altLang="nb-NO"/>
            </a:p>
          </p:txBody>
        </p:sp>
      </p:grp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684588" y="1066800"/>
            <a:ext cx="1825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DepCentury Old Style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DepCentury Old Style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DepCentury Old Style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DepCentury Old Style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DepCentury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nb-NO" sz="1000" i="1" smtClean="0">
                <a:solidFill>
                  <a:schemeClr val="tx2"/>
                </a:solidFill>
              </a:rPr>
              <a:t>Norwegian Ministry of </a:t>
            </a:r>
            <a:r>
              <a:rPr lang="nb-NO" sz="1000" i="1" smtClean="0"/>
              <a:t>Defence</a:t>
            </a:r>
          </a:p>
        </p:txBody>
      </p:sp>
      <p:pic>
        <p:nvPicPr>
          <p:cNvPr id="12" name="Picture 16" descr="FD_2CX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228600"/>
            <a:ext cx="22955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05000"/>
            <a:ext cx="7034213" cy="838200"/>
          </a:xfrm>
        </p:spPr>
        <p:txBody>
          <a:bodyPr anchor="t"/>
          <a:lstStyle>
            <a:lvl1pPr>
              <a:defRPr sz="3000" b="1"/>
            </a:lvl1pPr>
          </a:lstStyle>
          <a:p>
            <a:pPr lvl="0"/>
            <a:r>
              <a:rPr lang="nb-NO" noProof="0" smtClean="0"/>
              <a:t>Klikk for å redigere tittelstil i malen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93800" y="3810000"/>
            <a:ext cx="64008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32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166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706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A25A4D9-5DB3-784B-9BB1-4C2E6306D08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E41D2-65CE-7F42-A5E4-B37DDD6C6DA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67475" y="1117600"/>
            <a:ext cx="1909763" cy="5054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36600" y="1117600"/>
            <a:ext cx="5578475" cy="5054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26C5B-173B-2F42-919B-B422EAFA6D4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5D1C8-F19E-7B46-AC57-519B0593E27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3332A-B17E-9041-B707-A6CC788E0DA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36600" y="1789113"/>
            <a:ext cx="374332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32325" y="1789113"/>
            <a:ext cx="3744913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6C481-0533-6641-8299-9C599D0243C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40F7E-1DD6-0D4C-87A3-36D76EC8441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E64AB-3EB6-4945-B605-BBD65B1A7A6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5927C-B8F9-6C46-9F07-1701C91A674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B36E1-EF4F-D444-8E7C-8E21BFA2E19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75A2C-6993-3544-B51D-7EE506FA995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1117600"/>
            <a:ext cx="76406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 i malen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789113"/>
            <a:ext cx="7640638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631825" y="1622425"/>
            <a:ext cx="7773988" cy="50800"/>
            <a:chOff x="624" y="1023"/>
            <a:chExt cx="5305" cy="32"/>
          </a:xfrm>
        </p:grpSpPr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>
              <a:off x="624" y="1023"/>
              <a:ext cx="5305" cy="6"/>
            </a:xfrm>
            <a:prstGeom prst="rect">
              <a:avLst/>
            </a:prstGeom>
            <a:solidFill>
              <a:srgbClr val="003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 altLang="nb-NO"/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>
              <a:off x="766" y="1025"/>
              <a:ext cx="249" cy="30"/>
            </a:xfrm>
            <a:prstGeom prst="rect">
              <a:avLst/>
            </a:prstGeom>
            <a:solidFill>
              <a:srgbClr val="003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 altLang="nb-NO"/>
            </a:p>
          </p:txBody>
        </p:sp>
      </p:grp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3830638" y="914400"/>
            <a:ext cx="14906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DepCentury Old Style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DepCentury Old Style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DepCentury Old Style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DepCentury Old Style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DepCentury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pCentury Old Style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nb-NO" sz="800" i="1" smtClean="0">
                <a:solidFill>
                  <a:schemeClr val="tx2"/>
                </a:solidFill>
              </a:rPr>
              <a:t>Norwegian Ministry of </a:t>
            </a:r>
            <a:r>
              <a:rPr lang="nb-NO" sz="800" i="1" smtClean="0"/>
              <a:t>Defence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charset="0"/>
              </a:defRPr>
            </a:lvl1pPr>
          </a:lstStyle>
          <a:p>
            <a:endParaRPr lang="nb-NO" altLang="nb-NO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charset="0"/>
              </a:defRPr>
            </a:lvl1pPr>
          </a:lstStyle>
          <a:p>
            <a:endParaRPr lang="nb-NO" altLang="nb-NO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Times New Roman" charset="0"/>
              </a:defRPr>
            </a:lvl1pPr>
          </a:lstStyle>
          <a:p>
            <a:fld id="{7224E2BF-F9C9-A14A-848F-FC598FEC838A}" type="slidenum">
              <a:rPr lang="nb-NO" altLang="nb-NO"/>
              <a:pPr/>
              <a:t>‹#›</a:t>
            </a:fld>
            <a:endParaRPr lang="nb-NO" altLang="nb-NO"/>
          </a:p>
        </p:txBody>
      </p:sp>
      <p:pic>
        <p:nvPicPr>
          <p:cNvPr id="1033" name="Picture 11" descr="FD_2CX0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228600"/>
            <a:ext cx="18351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DepCentury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DepCentury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DepCentury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DepCentury Old Style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DepCentury Old Style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DepCentury Old Style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DepCentury Old Style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DepCentury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google.no/url?sa=i&amp;rct=j&amp;q=ula+klassen+ub&#229;t&amp;source=images&amp;cd=&amp;cad=rja&amp;docid=qgCi4sQzz-sCOM&amp;tbnid=pFIa_WLiMDrtdM:&amp;ved=0CAUQjRw&amp;url=http://www.dykking.no/index.php?option=com_content&amp;task=view&amp;id=3957&amp;ei=PxjcUZvrGKXI4ASMu4FA&amp;psig=AFQjCNFahQ37Uy2A9wvm6HQXrSuB_MxOIQ&amp;ust=1373464855969201" TargetMode="Externa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1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tel 1"/>
          <p:cNvSpPr>
            <a:spLocks noGrp="1"/>
          </p:cNvSpPr>
          <p:nvPr>
            <p:ph type="ctrTitle" idx="4294967295"/>
          </p:nvPr>
        </p:nvSpPr>
        <p:spPr>
          <a:xfrm>
            <a:off x="1476375" y="1268413"/>
            <a:ext cx="6264275" cy="64770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nb-NO" altLang="nb-NO" sz="3200" b="1">
                <a:latin typeface="Calibri" charset="0"/>
              </a:rPr>
              <a:t>Submarine capability beyond 2020</a:t>
            </a:r>
          </a:p>
        </p:txBody>
      </p:sp>
      <p:pic>
        <p:nvPicPr>
          <p:cNvPr id="3076" name="Picture 15" descr="FD_2CX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-1588"/>
            <a:ext cx="2295525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3533775" y="814388"/>
            <a:ext cx="1825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000" i="1">
                <a:solidFill>
                  <a:srgbClr val="000000"/>
                </a:solidFill>
              </a:rPr>
              <a:t>Norwegian Ministry of Defence</a:t>
            </a:r>
          </a:p>
        </p:txBody>
      </p:sp>
      <p:sp>
        <p:nvSpPr>
          <p:cNvPr id="3078" name="TekstSylinder 2"/>
          <p:cNvSpPr txBox="1">
            <a:spLocks noChangeArrowheads="1"/>
          </p:cNvSpPr>
          <p:nvPr/>
        </p:nvSpPr>
        <p:spPr bwMode="auto">
          <a:xfrm>
            <a:off x="1258888" y="4941888"/>
            <a:ext cx="6697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>
              <a:latin typeface="Calibri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>
                <a:latin typeface="Calibri" charset="0"/>
              </a:rPr>
              <a:t>Ulvik, August 27th 2014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>
                <a:latin typeface="Calibri" charset="0"/>
              </a:rPr>
              <a:t>Audun Halvorsen, Political Advisor to the Minister of Defence</a:t>
            </a:r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7218363" y="0"/>
            <a:ext cx="1925637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altLang="nb-NO" sz="1800">
                <a:solidFill>
                  <a:srgbClr val="FF0000"/>
                </a:solidFill>
                <a:latin typeface="Arial" charset="0"/>
              </a:rPr>
            </a:br>
            <a:endParaRPr lang="en-US" altLang="nb-NO" sz="180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000">
              <a:latin typeface="Arial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7218363" y="6186488"/>
            <a:ext cx="1925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b-NO" sz="1800" b="1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rway 06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284538"/>
            <a:ext cx="5456238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nordomr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538"/>
            <a:ext cx="3724275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263" y="0"/>
            <a:ext cx="6061076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Trollfjord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-12700"/>
            <a:ext cx="5370512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1304925"/>
            <a:ext cx="7640638" cy="295275"/>
          </a:xfrm>
        </p:spPr>
        <p:txBody>
          <a:bodyPr/>
          <a:lstStyle/>
          <a:p>
            <a:endParaRPr lang="nb-NO" altLang="nb-NO" sz="2800" b="1">
              <a:latin typeface="Calibri" charset="0"/>
            </a:endParaRPr>
          </a:p>
        </p:txBody>
      </p:sp>
      <p:sp>
        <p:nvSpPr>
          <p:cNvPr id="4103" name="Rectangle 15"/>
          <p:cNvSpPr>
            <a:spLocks noChangeArrowheads="1"/>
          </p:cNvSpPr>
          <p:nvPr/>
        </p:nvSpPr>
        <p:spPr bwMode="auto">
          <a:xfrm>
            <a:off x="7218363" y="6186488"/>
            <a:ext cx="1925637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b-NO" sz="1800" b="1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altLang="nb-NO" sz="1800">
                <a:solidFill>
                  <a:srgbClr val="FF0000"/>
                </a:solidFill>
                <a:latin typeface="Arial" charset="0"/>
              </a:rPr>
            </a:br>
            <a:endParaRPr lang="nb-NO" altLang="nb-NO" sz="1000">
              <a:latin typeface="Arial" charset="0"/>
            </a:endParaRPr>
          </a:p>
        </p:txBody>
      </p:sp>
      <p:sp>
        <p:nvSpPr>
          <p:cNvPr id="4104" name="Line 17"/>
          <p:cNvSpPr>
            <a:spLocks noChangeShapeType="1"/>
          </p:cNvSpPr>
          <p:nvPr/>
        </p:nvSpPr>
        <p:spPr bwMode="auto">
          <a:xfrm>
            <a:off x="0" y="4040188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105" name="Line 25"/>
          <p:cNvSpPr>
            <a:spLocks noChangeShapeType="1"/>
          </p:cNvSpPr>
          <p:nvPr/>
        </p:nvSpPr>
        <p:spPr bwMode="auto">
          <a:xfrm>
            <a:off x="468313" y="1557338"/>
            <a:ext cx="0" cy="4032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1304925"/>
            <a:ext cx="7640638" cy="295275"/>
          </a:xfrm>
        </p:spPr>
        <p:txBody>
          <a:bodyPr/>
          <a:lstStyle/>
          <a:p>
            <a:r>
              <a:rPr lang="nb-NO" altLang="nb-NO" sz="3200">
                <a:latin typeface="Calibri" charset="0"/>
              </a:rPr>
              <a:t>Submarine capability beyond 2020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38" y="1773238"/>
            <a:ext cx="8229600" cy="4554537"/>
          </a:xfrm>
        </p:spPr>
        <p:txBody>
          <a:bodyPr/>
          <a:lstStyle/>
          <a:p>
            <a:pPr>
              <a:spcAft>
                <a:spcPts val="300"/>
              </a:spcAft>
              <a:buFont typeface="Wingdings" charset="0"/>
              <a:buChar char="Ø"/>
            </a:pPr>
            <a:r>
              <a:rPr lang="nb-NO" altLang="nb-NO" sz="2400" dirty="0" err="1">
                <a:latin typeface="Calibri" charset="0"/>
              </a:rPr>
              <a:t>Background</a:t>
            </a:r>
            <a:r>
              <a:rPr lang="nb-NO" altLang="nb-NO" sz="2400" dirty="0">
                <a:latin typeface="Calibri" charset="0"/>
              </a:rPr>
              <a:t> </a:t>
            </a:r>
            <a:r>
              <a:rPr lang="nb-NO" altLang="nb-NO" sz="2400" dirty="0" err="1">
                <a:latin typeface="Calibri" charset="0"/>
              </a:rPr>
              <a:t>information</a:t>
            </a:r>
            <a:endParaRPr lang="nb-NO" altLang="nb-NO" sz="2400" dirty="0">
              <a:latin typeface="Calibri" charset="0"/>
            </a:endParaRPr>
          </a:p>
          <a:p>
            <a:pPr>
              <a:spcAft>
                <a:spcPts val="300"/>
              </a:spcAft>
              <a:buFont typeface="Wingdings" charset="0"/>
              <a:buChar char="Ø"/>
            </a:pPr>
            <a:r>
              <a:rPr lang="nb-NO" altLang="nb-NO" sz="2400" dirty="0" err="1" smtClean="0">
                <a:latin typeface="Calibri" charset="0"/>
              </a:rPr>
              <a:t>Conceptual</a:t>
            </a:r>
            <a:r>
              <a:rPr lang="nb-NO" altLang="nb-NO" sz="2400" dirty="0" smtClean="0">
                <a:latin typeface="Calibri" charset="0"/>
              </a:rPr>
              <a:t> </a:t>
            </a:r>
            <a:r>
              <a:rPr lang="nb-NO" altLang="nb-NO" sz="2400" dirty="0">
                <a:latin typeface="Calibri" charset="0"/>
              </a:rPr>
              <a:t>studies; alternative </a:t>
            </a:r>
            <a:r>
              <a:rPr lang="nb-NO" altLang="nb-NO" sz="2400" dirty="0" err="1">
                <a:latin typeface="Calibri" charset="0"/>
              </a:rPr>
              <a:t>solutions</a:t>
            </a:r>
            <a:endParaRPr lang="nb-NO" altLang="nb-NO" sz="2400" dirty="0">
              <a:latin typeface="Calibri" charset="0"/>
            </a:endParaRPr>
          </a:p>
          <a:p>
            <a:pPr>
              <a:spcAft>
                <a:spcPts val="300"/>
              </a:spcAft>
              <a:buFont typeface="Wingdings" charset="0"/>
              <a:buChar char="Ø"/>
            </a:pPr>
            <a:r>
              <a:rPr lang="nb-NO" altLang="nb-NO" sz="2400" dirty="0" err="1">
                <a:latin typeface="Calibri" charset="0"/>
              </a:rPr>
              <a:t>Current</a:t>
            </a:r>
            <a:r>
              <a:rPr lang="nb-NO" altLang="nb-NO" sz="2400" dirty="0">
                <a:latin typeface="Calibri" charset="0"/>
              </a:rPr>
              <a:t> </a:t>
            </a:r>
            <a:r>
              <a:rPr lang="nb-NO" altLang="nb-NO" sz="2400" dirty="0" err="1">
                <a:latin typeface="Calibri" charset="0"/>
              </a:rPr>
              <a:t>project</a:t>
            </a:r>
            <a:r>
              <a:rPr lang="nb-NO" altLang="nb-NO" sz="2400" dirty="0">
                <a:latin typeface="Calibri" charset="0"/>
              </a:rPr>
              <a:t> status and plan for </a:t>
            </a:r>
            <a:r>
              <a:rPr lang="nb-NO" altLang="nb-NO" sz="2400" dirty="0" err="1">
                <a:latin typeface="Calibri" charset="0"/>
              </a:rPr>
              <a:t>the</a:t>
            </a:r>
            <a:r>
              <a:rPr lang="nb-NO" altLang="nb-NO" sz="2400" dirty="0">
                <a:latin typeface="Calibri" charset="0"/>
              </a:rPr>
              <a:t> </a:t>
            </a:r>
            <a:r>
              <a:rPr lang="nb-NO" altLang="nb-NO" sz="2400" dirty="0" err="1">
                <a:latin typeface="Calibri" charset="0"/>
              </a:rPr>
              <a:t>next</a:t>
            </a:r>
            <a:r>
              <a:rPr lang="nb-NO" altLang="nb-NO" sz="2400" dirty="0">
                <a:latin typeface="Calibri" charset="0"/>
              </a:rPr>
              <a:t> </a:t>
            </a:r>
            <a:r>
              <a:rPr lang="nb-NO" altLang="nb-NO" sz="2400" dirty="0" err="1">
                <a:latin typeface="Calibri" charset="0"/>
              </a:rPr>
              <a:t>phase</a:t>
            </a:r>
            <a:endParaRPr lang="nb-NO" altLang="nb-NO" sz="2400" dirty="0">
              <a:latin typeface="Calibri" charset="0"/>
            </a:endParaRPr>
          </a:p>
          <a:p>
            <a:pPr>
              <a:spcAft>
                <a:spcPts val="300"/>
              </a:spcAft>
              <a:buFont typeface="Wingdings" charset="0"/>
              <a:buChar char="Ø"/>
            </a:pPr>
            <a:r>
              <a:rPr lang="nb-NO" altLang="nb-NO" sz="2400" dirty="0" err="1">
                <a:latin typeface="Calibri" charset="0"/>
              </a:rPr>
              <a:t>Political</a:t>
            </a:r>
            <a:r>
              <a:rPr lang="nb-NO" altLang="nb-NO" sz="2400" dirty="0">
                <a:latin typeface="Calibri" charset="0"/>
              </a:rPr>
              <a:t> </a:t>
            </a:r>
            <a:r>
              <a:rPr lang="nb-NO" altLang="nb-NO" sz="2400" dirty="0" err="1">
                <a:latin typeface="Calibri" charset="0"/>
              </a:rPr>
              <a:t>considerations</a:t>
            </a:r>
            <a:endParaRPr lang="nb-NO" altLang="nb-NO" sz="2400" dirty="0">
              <a:latin typeface="Calibri" charset="0"/>
            </a:endParaRPr>
          </a:p>
        </p:txBody>
      </p:sp>
      <p:pic>
        <p:nvPicPr>
          <p:cNvPr id="5124" name="Picture 14" descr="\\ad.isl.dep.no\Data\Brukere\OBE\Dokumenter\My Pictures\Scorpen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656263"/>
            <a:ext cx="1566863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665788"/>
            <a:ext cx="197961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6" name="Rectangle 15"/>
          <p:cNvSpPr>
            <a:spLocks noChangeArrowheads="1"/>
          </p:cNvSpPr>
          <p:nvPr/>
        </p:nvSpPr>
        <p:spPr bwMode="auto">
          <a:xfrm>
            <a:off x="7218363" y="6186488"/>
            <a:ext cx="1925637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b-NO" sz="1800" b="1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altLang="nb-NO" sz="1800">
                <a:solidFill>
                  <a:srgbClr val="FF0000"/>
                </a:solidFill>
                <a:latin typeface="Arial" charset="0"/>
              </a:rPr>
            </a:br>
            <a:endParaRPr lang="nb-NO" altLang="nb-NO" sz="1000">
              <a:latin typeface="Arial" charset="0"/>
            </a:endParaRPr>
          </a:p>
        </p:txBody>
      </p:sp>
      <p:pic>
        <p:nvPicPr>
          <p:cNvPr id="5127" name="Picture 6" descr="51615-005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9" b="26341"/>
          <a:stretch>
            <a:fillRect/>
          </a:stretch>
        </p:blipFill>
        <p:spPr bwMode="auto">
          <a:xfrm>
            <a:off x="1692275" y="5653088"/>
            <a:ext cx="23749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9438"/>
            <a:ext cx="1692275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648325"/>
            <a:ext cx="1800225" cy="1209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30" name="Line 17"/>
          <p:cNvSpPr>
            <a:spLocks noChangeShapeType="1"/>
          </p:cNvSpPr>
          <p:nvPr/>
        </p:nvSpPr>
        <p:spPr bwMode="auto">
          <a:xfrm>
            <a:off x="0" y="5661025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KNM Utha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550"/>
            <a:ext cx="442753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86425"/>
            <a:ext cx="1763712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6600" y="1304925"/>
            <a:ext cx="7640638" cy="295275"/>
          </a:xfrm>
        </p:spPr>
        <p:txBody>
          <a:bodyPr/>
          <a:lstStyle/>
          <a:p>
            <a:r>
              <a:rPr lang="nb-NO" altLang="nb-NO" sz="3200">
                <a:latin typeface="Calibri" charset="0"/>
              </a:rPr>
              <a:t>Background information</a:t>
            </a:r>
          </a:p>
        </p:txBody>
      </p:sp>
      <p:sp>
        <p:nvSpPr>
          <p:cNvPr id="6149" name="Line 25"/>
          <p:cNvSpPr>
            <a:spLocks noChangeShapeType="1"/>
          </p:cNvSpPr>
          <p:nvPr/>
        </p:nvSpPr>
        <p:spPr bwMode="auto">
          <a:xfrm>
            <a:off x="468313" y="1557338"/>
            <a:ext cx="0" cy="4032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150" name="Rektangel 2"/>
          <p:cNvSpPr>
            <a:spLocks noChangeArrowheads="1"/>
          </p:cNvSpPr>
          <p:nvPr/>
        </p:nvSpPr>
        <p:spPr bwMode="auto">
          <a:xfrm>
            <a:off x="179388" y="1844675"/>
            <a:ext cx="84963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spcAft>
                <a:spcPts val="1000"/>
              </a:spcAft>
              <a:buFontTx/>
              <a:buNone/>
            </a:pPr>
            <a:r>
              <a:rPr lang="nb-NO" altLang="nb-NO" sz="2000">
                <a:latin typeface="Calibri" charset="0"/>
              </a:rPr>
              <a:t>A Service Life Extension Program or procurement of new submarines will be required in order to maintain a submarine capability when the Ula-class reaches the end of its service life. </a:t>
            </a:r>
          </a:p>
          <a:p>
            <a:pPr lvl="1">
              <a:spcAft>
                <a:spcPts val="1000"/>
              </a:spcAft>
              <a:buFontTx/>
              <a:buNone/>
            </a:pPr>
            <a:r>
              <a:rPr lang="nb-NO" altLang="nb-NO" sz="2000">
                <a:latin typeface="Calibri" charset="0"/>
              </a:rPr>
              <a:t>Conceptual studies have been conducted since 2007 in two phases, identifying, studying and evaluating alternative solutions. </a:t>
            </a:r>
          </a:p>
          <a:p>
            <a:pPr lvl="1">
              <a:spcAft>
                <a:spcPts val="1000"/>
              </a:spcAft>
              <a:buFontTx/>
              <a:buNone/>
            </a:pPr>
            <a:r>
              <a:rPr lang="nb-NO" altLang="nb-NO" sz="2000">
                <a:latin typeface="Calibri" charset="0"/>
              </a:rPr>
              <a:t>The project is named P6346 </a:t>
            </a:r>
            <a:r>
              <a:rPr lang="nb-NO" altLang="nb-NO" sz="2000" i="1">
                <a:latin typeface="Calibri" charset="0"/>
              </a:rPr>
              <a:t>Submarine capability beyond 2020</a:t>
            </a:r>
            <a:r>
              <a:rPr lang="nb-NO" altLang="nb-NO" sz="2000">
                <a:latin typeface="Calibri" charset="0"/>
              </a:rPr>
              <a:t>.</a:t>
            </a:r>
          </a:p>
          <a:p>
            <a:pPr lvl="1">
              <a:spcAft>
                <a:spcPts val="1000"/>
              </a:spcAft>
              <a:buFont typeface="Wingdings" charset="0"/>
              <a:buChar char="Ø"/>
            </a:pPr>
            <a:endParaRPr lang="nb-NO" altLang="nb-NO" sz="2000">
              <a:latin typeface="Calibri" charset="0"/>
            </a:endParaRPr>
          </a:p>
          <a:p>
            <a:pPr lvl="1">
              <a:spcAft>
                <a:spcPts val="1000"/>
              </a:spcAft>
              <a:buFontTx/>
              <a:buNone/>
            </a:pPr>
            <a:endParaRPr lang="nb-NO" altLang="nb-NO"/>
          </a:p>
          <a:p>
            <a:pPr lvl="1">
              <a:spcAft>
                <a:spcPts val="1000"/>
              </a:spcAft>
              <a:buFont typeface="Wingdings" charset="0"/>
              <a:buChar char="Ø"/>
            </a:pPr>
            <a:endParaRPr lang="nb-NO" altLang="nb-NO"/>
          </a:p>
          <a:p>
            <a:pPr marL="342900" indent="-342900">
              <a:buFontTx/>
              <a:buNone/>
            </a:pPr>
            <a:endParaRPr lang="nb-NO" altLang="nb-NO"/>
          </a:p>
          <a:p>
            <a:pPr marL="342900" indent="-342900">
              <a:buFontTx/>
              <a:buNone/>
            </a:pPr>
            <a:endParaRPr lang="nb-NO" altLang="nb-NO"/>
          </a:p>
          <a:p>
            <a:pPr marL="342900" indent="-342900"/>
            <a:endParaRPr lang="nb-NO" altLang="nb-NO"/>
          </a:p>
        </p:txBody>
      </p:sp>
      <p:sp>
        <p:nvSpPr>
          <p:cNvPr id="6151" name="Rectangle 15"/>
          <p:cNvSpPr>
            <a:spLocks noChangeArrowheads="1"/>
          </p:cNvSpPr>
          <p:nvPr/>
        </p:nvSpPr>
        <p:spPr bwMode="auto">
          <a:xfrm>
            <a:off x="7218363" y="6186488"/>
            <a:ext cx="1925637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b-NO" sz="1800" b="1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altLang="nb-NO" sz="1800">
                <a:solidFill>
                  <a:srgbClr val="FF0000"/>
                </a:solidFill>
                <a:latin typeface="Arial" charset="0"/>
              </a:rPr>
            </a:br>
            <a:endParaRPr lang="nb-NO" altLang="nb-NO" sz="1000">
              <a:latin typeface="Arial" charset="0"/>
            </a:endParaRPr>
          </a:p>
        </p:txBody>
      </p:sp>
      <p:pic>
        <p:nvPicPr>
          <p:cNvPr id="6152" name="Picture 8" descr="http://www.dykking.no/bilder/frimerke_ubaat2_260pix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678488"/>
            <a:ext cx="1871662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661025"/>
            <a:ext cx="11255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Line 17"/>
          <p:cNvSpPr>
            <a:spLocks noChangeShapeType="1"/>
          </p:cNvSpPr>
          <p:nvPr/>
        </p:nvSpPr>
        <p:spPr bwMode="auto">
          <a:xfrm>
            <a:off x="0" y="5661025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155" name="Rektangel 1"/>
          <p:cNvSpPr>
            <a:spLocks noChangeArrowheads="1"/>
          </p:cNvSpPr>
          <p:nvPr/>
        </p:nvSpPr>
        <p:spPr bwMode="auto">
          <a:xfrm>
            <a:off x="611188" y="3500438"/>
            <a:ext cx="496887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1304925"/>
            <a:ext cx="7640638" cy="295275"/>
          </a:xfrm>
        </p:spPr>
        <p:txBody>
          <a:bodyPr/>
          <a:lstStyle/>
          <a:p>
            <a:r>
              <a:rPr lang="nb-NO" altLang="nb-NO" sz="3200">
                <a:latin typeface="Calibri" charset="0"/>
              </a:rPr>
              <a:t> Project 6346 – conceptual study phase </a:t>
            </a: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827088" y="1628775"/>
            <a:ext cx="7773987" cy="50800"/>
            <a:chOff x="624" y="1023"/>
            <a:chExt cx="5305" cy="32"/>
          </a:xfrm>
        </p:grpSpPr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>
              <a:off x="624" y="1023"/>
              <a:ext cx="5305" cy="6"/>
            </a:xfrm>
            <a:prstGeom prst="rect">
              <a:avLst/>
            </a:prstGeom>
            <a:solidFill>
              <a:srgbClr val="003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nb-NO" altLang="nb-NO" b="1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>
              <a:off x="766" y="1025"/>
              <a:ext cx="249" cy="30"/>
            </a:xfrm>
            <a:prstGeom prst="rect">
              <a:avLst/>
            </a:prstGeom>
            <a:solidFill>
              <a:srgbClr val="003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nb-NO" altLang="nb-NO" b="1">
                <a:solidFill>
                  <a:srgbClr val="000000"/>
                </a:solidFill>
                <a:latin typeface="Calibri" charset="0"/>
              </a:endParaRPr>
            </a:p>
          </p:txBody>
        </p:sp>
      </p:grp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684213" y="3357563"/>
            <a:ext cx="7632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Calibri" charset="0"/>
            </a:endParaRPr>
          </a:p>
        </p:txBody>
      </p:sp>
      <p:sp>
        <p:nvSpPr>
          <p:cNvPr id="7173" name="Rektangel 2"/>
          <p:cNvSpPr>
            <a:spLocks noChangeArrowheads="1"/>
          </p:cNvSpPr>
          <p:nvPr/>
        </p:nvSpPr>
        <p:spPr bwMode="auto">
          <a:xfrm>
            <a:off x="615950" y="1773238"/>
            <a:ext cx="7912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500"/>
              </a:spcAft>
              <a:buFontTx/>
              <a:buNone/>
            </a:pPr>
            <a:r>
              <a:rPr lang="nb-NO" altLang="nb-NO" i="1" dirty="0" err="1">
                <a:latin typeface="Calibri" charset="0"/>
              </a:rPr>
              <a:t>Produce</a:t>
            </a:r>
            <a:r>
              <a:rPr lang="nb-NO" altLang="nb-NO" i="1" dirty="0">
                <a:latin typeface="Calibri" charset="0"/>
              </a:rPr>
              <a:t> a basis for </a:t>
            </a:r>
            <a:r>
              <a:rPr lang="nb-NO" altLang="nb-NO" i="1" dirty="0" err="1">
                <a:latin typeface="Calibri" charset="0"/>
              </a:rPr>
              <a:t>the</a:t>
            </a:r>
            <a:r>
              <a:rPr lang="nb-NO" altLang="nb-NO" i="1" dirty="0">
                <a:latin typeface="Calibri" charset="0"/>
              </a:rPr>
              <a:t> </a:t>
            </a:r>
            <a:r>
              <a:rPr lang="nb-NO" altLang="nb-NO" i="1" dirty="0" err="1">
                <a:latin typeface="Calibri" charset="0"/>
              </a:rPr>
              <a:t>Government’s</a:t>
            </a:r>
            <a:r>
              <a:rPr lang="nb-NO" altLang="nb-NO" i="1" dirty="0">
                <a:latin typeface="Calibri" charset="0"/>
              </a:rPr>
              <a:t> </a:t>
            </a:r>
            <a:r>
              <a:rPr lang="nb-NO" altLang="nb-NO" i="1" dirty="0" err="1">
                <a:latin typeface="Calibri" charset="0"/>
              </a:rPr>
              <a:t>decision</a:t>
            </a:r>
            <a:r>
              <a:rPr lang="nb-NO" altLang="nb-NO" i="1" dirty="0">
                <a:latin typeface="Calibri" charset="0"/>
              </a:rPr>
              <a:t> </a:t>
            </a:r>
            <a:r>
              <a:rPr lang="nb-NO" altLang="nb-NO" i="1" dirty="0" err="1">
                <a:latin typeface="Calibri" charset="0"/>
              </a:rPr>
              <a:t>between</a:t>
            </a:r>
            <a:r>
              <a:rPr lang="nb-NO" altLang="nb-NO" i="1" dirty="0">
                <a:latin typeface="Calibri" charset="0"/>
              </a:rPr>
              <a:t> a Service Life </a:t>
            </a:r>
            <a:r>
              <a:rPr lang="nb-NO" altLang="nb-NO" i="1" dirty="0" err="1">
                <a:latin typeface="Calibri" charset="0"/>
              </a:rPr>
              <a:t>Extention</a:t>
            </a:r>
            <a:r>
              <a:rPr lang="nb-NO" altLang="nb-NO" i="1" dirty="0">
                <a:latin typeface="Calibri" charset="0"/>
              </a:rPr>
              <a:t> </a:t>
            </a:r>
            <a:r>
              <a:rPr lang="nb-NO" altLang="nb-NO" i="1" dirty="0" smtClean="0">
                <a:latin typeface="Calibri" charset="0"/>
              </a:rPr>
              <a:t>Program (SLEP) </a:t>
            </a:r>
            <a:r>
              <a:rPr lang="nb-NO" altLang="nb-NO" i="1" dirty="0">
                <a:latin typeface="Calibri" charset="0"/>
              </a:rPr>
              <a:t>for </a:t>
            </a:r>
            <a:r>
              <a:rPr lang="nb-NO" altLang="nb-NO" i="1" dirty="0" err="1">
                <a:latin typeface="Calibri" charset="0"/>
              </a:rPr>
              <a:t>the</a:t>
            </a:r>
            <a:r>
              <a:rPr lang="nb-NO" altLang="nb-NO" i="1" dirty="0">
                <a:latin typeface="Calibri" charset="0"/>
              </a:rPr>
              <a:t> Ula-</a:t>
            </a:r>
            <a:r>
              <a:rPr lang="nb-NO" altLang="nb-NO" i="1" dirty="0" err="1">
                <a:latin typeface="Calibri" charset="0"/>
              </a:rPr>
              <a:t>class</a:t>
            </a:r>
            <a:r>
              <a:rPr lang="nb-NO" altLang="nb-NO" i="1" dirty="0">
                <a:latin typeface="Calibri" charset="0"/>
              </a:rPr>
              <a:t> and </a:t>
            </a:r>
            <a:r>
              <a:rPr lang="nb-NO" altLang="nb-NO" i="1" dirty="0" err="1">
                <a:latin typeface="Calibri" charset="0"/>
              </a:rPr>
              <a:t>procurement</a:t>
            </a:r>
            <a:r>
              <a:rPr lang="nb-NO" altLang="nb-NO" i="1" dirty="0">
                <a:latin typeface="Calibri" charset="0"/>
              </a:rPr>
              <a:t> </a:t>
            </a:r>
            <a:r>
              <a:rPr lang="nb-NO" altLang="nb-NO" i="1" dirty="0" err="1">
                <a:latin typeface="Calibri" charset="0"/>
              </a:rPr>
              <a:t>of</a:t>
            </a:r>
            <a:r>
              <a:rPr lang="nb-NO" altLang="nb-NO" i="1" dirty="0">
                <a:latin typeface="Calibri" charset="0"/>
              </a:rPr>
              <a:t> </a:t>
            </a:r>
            <a:r>
              <a:rPr lang="nb-NO" altLang="nb-NO" i="1" dirty="0" err="1">
                <a:latin typeface="Calibri" charset="0"/>
              </a:rPr>
              <a:t>new</a:t>
            </a:r>
            <a:r>
              <a:rPr lang="nb-NO" altLang="nb-NO" i="1" dirty="0">
                <a:latin typeface="Calibri" charset="0"/>
              </a:rPr>
              <a:t> submarines</a:t>
            </a:r>
            <a:endParaRPr lang="nb-NO" altLang="nb-NO" dirty="0">
              <a:latin typeface="Calibri" charset="0"/>
            </a:endParaRPr>
          </a:p>
        </p:txBody>
      </p:sp>
      <p:sp>
        <p:nvSpPr>
          <p:cNvPr id="7174" name="Text Box 15"/>
          <p:cNvSpPr txBox="1">
            <a:spLocks noChangeArrowheads="1"/>
          </p:cNvSpPr>
          <p:nvPr/>
        </p:nvSpPr>
        <p:spPr bwMode="auto">
          <a:xfrm>
            <a:off x="638175" y="3213100"/>
            <a:ext cx="8569325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1800" b="1" u="sng">
                <a:latin typeface="Calibri" charset="0"/>
              </a:rPr>
              <a:t>Milestones:</a:t>
            </a:r>
          </a:p>
          <a:p>
            <a:pPr eaLnBrk="1" hangingPunct="1">
              <a:buFontTx/>
              <a:buNone/>
            </a:pPr>
            <a:r>
              <a:rPr lang="nb-NO" altLang="nb-NO" sz="1800">
                <a:latin typeface="Calibri" charset="0"/>
              </a:rPr>
              <a:t>Ultimo 2014:	Presentation of the recommendation to the government</a:t>
            </a:r>
          </a:p>
          <a:p>
            <a:pPr eaLnBrk="1" hangingPunct="1">
              <a:buFontTx/>
              <a:buNone/>
            </a:pPr>
            <a:r>
              <a:rPr lang="nb-NO" altLang="nb-NO" sz="1800">
                <a:latin typeface="Calibri" charset="0"/>
              </a:rPr>
              <a:t>2014-2016:      	Project definition phase; produce a procurement plan</a:t>
            </a:r>
          </a:p>
          <a:p>
            <a:pPr eaLnBrk="1" hangingPunct="1">
              <a:buFontTx/>
              <a:buNone/>
            </a:pPr>
            <a:r>
              <a:rPr lang="nb-NO" altLang="nb-NO" sz="1800">
                <a:latin typeface="Calibri" charset="0"/>
              </a:rPr>
              <a:t>Within 2017:	Government, and then Parliament, make an investment decision</a:t>
            </a:r>
          </a:p>
          <a:p>
            <a:pPr eaLnBrk="1" hangingPunct="1">
              <a:buFontTx/>
              <a:buNone/>
            </a:pPr>
            <a:endParaRPr lang="nb-NO" altLang="nb-NO" sz="1800">
              <a:latin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b-NO" altLang="nb-NO" sz="2400"/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5140325"/>
            <a:ext cx="287972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 descr="Norway 06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1438"/>
            <a:ext cx="2627313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 descr="http://t0.gstatic.com/images?q=tbn:ANd9GcT3HFtSC1QSWCbhAZ18SKL8wfejCFz04U5bWwNzYrehpeJkOXy-H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141913"/>
            <a:ext cx="385127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Line 22"/>
          <p:cNvSpPr>
            <a:spLocks noChangeShapeType="1"/>
          </p:cNvSpPr>
          <p:nvPr/>
        </p:nvSpPr>
        <p:spPr bwMode="auto">
          <a:xfrm>
            <a:off x="0" y="5140325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6600" y="1304925"/>
            <a:ext cx="7640638" cy="295275"/>
          </a:xfrm>
        </p:spPr>
        <p:txBody>
          <a:bodyPr/>
          <a:lstStyle/>
          <a:p>
            <a:r>
              <a:rPr lang="nb-NO" altLang="nb-NO" sz="3200">
                <a:latin typeface="Calibri" charset="0"/>
              </a:rPr>
              <a:t>Utredningen i denne fasen</a:t>
            </a:r>
          </a:p>
        </p:txBody>
      </p:sp>
      <p:sp>
        <p:nvSpPr>
          <p:cNvPr id="8195" name="Line 25"/>
          <p:cNvSpPr>
            <a:spLocks noChangeShapeType="1"/>
          </p:cNvSpPr>
          <p:nvPr/>
        </p:nvSpPr>
        <p:spPr bwMode="auto">
          <a:xfrm>
            <a:off x="468313" y="1557338"/>
            <a:ext cx="0" cy="4032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2700"/>
            <a:ext cx="9144001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1619250" y="6491288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nb-NO" altLang="nb-NO" sz="1800">
                <a:latin typeface="Calibri" charset="0"/>
              </a:rPr>
              <a:t>Main document</a:t>
            </a:r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auto">
          <a:xfrm>
            <a:off x="1258888" y="6524625"/>
            <a:ext cx="2305050" cy="333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Char char="Ø"/>
            </a:pPr>
            <a:endParaRPr lang="nb-NO" altLang="nb-NO" sz="1800">
              <a:latin typeface="Calibri" charset="0"/>
            </a:endParaRPr>
          </a:p>
        </p:txBody>
      </p:sp>
      <p:sp>
        <p:nvSpPr>
          <p:cNvPr id="8199" name="Rectangle 16"/>
          <p:cNvSpPr>
            <a:spLocks noChangeArrowheads="1"/>
          </p:cNvSpPr>
          <p:nvPr/>
        </p:nvSpPr>
        <p:spPr bwMode="auto">
          <a:xfrm>
            <a:off x="3203575" y="6165850"/>
            <a:ext cx="2520950" cy="358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Char char="Ø"/>
            </a:pPr>
            <a:endParaRPr lang="nb-NO" altLang="nb-NO" sz="1800">
              <a:latin typeface="Calibri" charset="0"/>
            </a:endParaRPr>
          </a:p>
        </p:txBody>
      </p:sp>
      <p:sp>
        <p:nvSpPr>
          <p:cNvPr id="8200" name="Rectangle 17"/>
          <p:cNvSpPr>
            <a:spLocks noChangeArrowheads="1"/>
          </p:cNvSpPr>
          <p:nvPr/>
        </p:nvSpPr>
        <p:spPr bwMode="auto">
          <a:xfrm>
            <a:off x="5148263" y="5805488"/>
            <a:ext cx="2376487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Char char="Ø"/>
            </a:pPr>
            <a:endParaRPr lang="nb-NO" altLang="nb-NO" sz="1800">
              <a:latin typeface="Calibri" charset="0"/>
            </a:endParaRPr>
          </a:p>
        </p:txBody>
      </p:sp>
      <p:sp>
        <p:nvSpPr>
          <p:cNvPr id="8201" name="Rectangle 18"/>
          <p:cNvSpPr>
            <a:spLocks noChangeArrowheads="1"/>
          </p:cNvSpPr>
          <p:nvPr/>
        </p:nvSpPr>
        <p:spPr bwMode="auto">
          <a:xfrm>
            <a:off x="7127875" y="5445125"/>
            <a:ext cx="2016125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Char char="Ø"/>
            </a:pPr>
            <a:endParaRPr lang="nb-NO" altLang="nb-NO" sz="1800">
              <a:latin typeface="Calibri" charset="0"/>
            </a:endParaRPr>
          </a:p>
        </p:txBody>
      </p:sp>
      <p:sp>
        <p:nvSpPr>
          <p:cNvPr id="8202" name="Text Box 19"/>
          <p:cNvSpPr txBox="1">
            <a:spLocks noChangeArrowheads="1"/>
          </p:cNvSpPr>
          <p:nvPr/>
        </p:nvSpPr>
        <p:spPr bwMode="auto">
          <a:xfrm>
            <a:off x="7092950" y="5445125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nb-NO" altLang="nb-NO" sz="1800">
                <a:latin typeface="Calibri" charset="0"/>
              </a:rPr>
              <a:t>New submarines</a:t>
            </a: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5292725" y="5805488"/>
            <a:ext cx="2159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nb-NO" altLang="nb-NO" sz="1800">
                <a:latin typeface="Calibri" charset="0"/>
              </a:rPr>
              <a:t>       Life extension</a:t>
            </a:r>
          </a:p>
        </p:txBody>
      </p:sp>
      <p:sp>
        <p:nvSpPr>
          <p:cNvPr id="8204" name="Text Box 21"/>
          <p:cNvSpPr txBox="1">
            <a:spLocks noChangeArrowheads="1"/>
          </p:cNvSpPr>
          <p:nvPr/>
        </p:nvSpPr>
        <p:spPr bwMode="auto">
          <a:xfrm>
            <a:off x="3276600" y="6165850"/>
            <a:ext cx="2519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nb-NO" altLang="nb-NO" sz="1800">
                <a:latin typeface="Calibri" charset="0"/>
              </a:rPr>
              <a:t>Annexes and appendixes</a:t>
            </a:r>
          </a:p>
        </p:txBody>
      </p:sp>
      <p:pic>
        <p:nvPicPr>
          <p:cNvPr id="8205" name="Picture 4" descr="H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190750"/>
            <a:ext cx="1435100" cy="20447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kstSylinder 7"/>
          <p:cNvSpPr txBox="1">
            <a:spLocks noChangeArrowheads="1"/>
          </p:cNvSpPr>
          <p:nvPr/>
        </p:nvSpPr>
        <p:spPr bwMode="auto">
          <a:xfrm>
            <a:off x="684213" y="1628775"/>
            <a:ext cx="78343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i="1" dirty="0"/>
              <a:t>«</a:t>
            </a:r>
            <a:r>
              <a:rPr lang="nb-NO" altLang="nb-NO" i="1" dirty="0">
                <a:latin typeface="Calibri" charset="0"/>
              </a:rPr>
              <a:t>The submarine is a </a:t>
            </a:r>
            <a:r>
              <a:rPr lang="nb-NO" altLang="nb-NO" i="1" dirty="0" err="1" smtClean="0">
                <a:latin typeface="Calibri" charset="0"/>
              </a:rPr>
              <a:t>key</a:t>
            </a:r>
            <a:r>
              <a:rPr lang="nb-NO" altLang="nb-NO" i="1" dirty="0" smtClean="0">
                <a:latin typeface="Calibri" charset="0"/>
              </a:rPr>
              <a:t> </a:t>
            </a:r>
            <a:r>
              <a:rPr lang="nb-NO" altLang="nb-NO" i="1" dirty="0" err="1" smtClean="0">
                <a:latin typeface="Calibri" charset="0"/>
              </a:rPr>
              <a:t>capability</a:t>
            </a:r>
            <a:r>
              <a:rPr lang="nb-NO" altLang="nb-NO" i="1" dirty="0" smtClean="0">
                <a:latin typeface="Calibri" charset="0"/>
              </a:rPr>
              <a:t> </a:t>
            </a:r>
            <a:r>
              <a:rPr lang="nb-NO" altLang="nb-NO" i="1" dirty="0">
                <a:latin typeface="Calibri" charset="0"/>
              </a:rPr>
              <a:t>in a </a:t>
            </a:r>
            <a:r>
              <a:rPr lang="nb-NO" altLang="nb-NO" i="1" dirty="0" err="1">
                <a:latin typeface="Calibri" charset="0"/>
              </a:rPr>
              <a:t>modern</a:t>
            </a:r>
            <a:r>
              <a:rPr lang="nb-NO" altLang="nb-NO" i="1" dirty="0">
                <a:latin typeface="Calibri" charset="0"/>
              </a:rPr>
              <a:t> </a:t>
            </a:r>
            <a:r>
              <a:rPr lang="nb-NO" altLang="nb-NO" i="1" dirty="0" err="1">
                <a:latin typeface="Calibri" charset="0"/>
              </a:rPr>
              <a:t>defence</a:t>
            </a:r>
            <a:r>
              <a:rPr lang="nb-NO" altLang="nb-NO" i="1" dirty="0">
                <a:latin typeface="Calibri" charset="0"/>
              </a:rPr>
              <a:t> force.</a:t>
            </a:r>
            <a:r>
              <a:rPr lang="nb-NO" altLang="nb-NO" i="1" dirty="0"/>
              <a:t>»</a:t>
            </a:r>
            <a:r>
              <a:rPr lang="nb-NO" altLang="nb-NO" i="1" dirty="0">
                <a:latin typeface="Calibri" charset="0"/>
              </a:rPr>
              <a:t> </a:t>
            </a:r>
            <a:r>
              <a:rPr lang="nb-NO" altLang="nb-NO" sz="1400" i="1" dirty="0">
                <a:latin typeface="Calibri" charset="0"/>
              </a:rPr>
              <a:t>(</a:t>
            </a:r>
            <a:r>
              <a:rPr lang="nb-NO" altLang="nb-NO" sz="1400" dirty="0" err="1">
                <a:latin typeface="Calibri" charset="0"/>
              </a:rPr>
              <a:t>Parliamentary</a:t>
            </a:r>
            <a:r>
              <a:rPr lang="nb-NO" altLang="nb-NO" sz="1400" dirty="0">
                <a:latin typeface="Calibri" charset="0"/>
              </a:rPr>
              <a:t> </a:t>
            </a:r>
            <a:r>
              <a:rPr lang="nb-NO" altLang="nb-NO" sz="1400" dirty="0" err="1">
                <a:latin typeface="Calibri" charset="0"/>
              </a:rPr>
              <a:t>proposition</a:t>
            </a:r>
            <a:r>
              <a:rPr lang="nb-NO" altLang="nb-NO" sz="1400" dirty="0">
                <a:latin typeface="Calibri" charset="0"/>
              </a:rPr>
              <a:t> 73 S – White </a:t>
            </a:r>
            <a:r>
              <a:rPr lang="nb-NO" altLang="nb-NO" sz="1400" dirty="0" err="1">
                <a:latin typeface="Calibri" charset="0"/>
              </a:rPr>
              <a:t>paper</a:t>
            </a:r>
            <a:r>
              <a:rPr lang="nb-NO" altLang="nb-NO" sz="1400" dirty="0">
                <a:latin typeface="Calibri" charset="0"/>
              </a:rPr>
              <a:t> 2012)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400" dirty="0"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Calibri" charset="0"/>
              </a:rPr>
              <a:t>Norway is a maritime </a:t>
            </a:r>
            <a:r>
              <a:rPr lang="nb-NO" altLang="nb-NO" sz="1800" dirty="0" err="1">
                <a:latin typeface="Calibri" charset="0"/>
              </a:rPr>
              <a:t>nation</a:t>
            </a:r>
            <a:r>
              <a:rPr lang="nb-NO" altLang="nb-NO" sz="1800" dirty="0">
                <a:latin typeface="Calibri" charset="0"/>
              </a:rPr>
              <a:t>. </a:t>
            </a:r>
            <a:r>
              <a:rPr lang="nb-NO" altLang="nb-NO" sz="1800" dirty="0" err="1">
                <a:latin typeface="Calibri" charset="0"/>
              </a:rPr>
              <a:t>Maintaining</a:t>
            </a:r>
            <a:r>
              <a:rPr lang="nb-NO" altLang="nb-NO" sz="1800" dirty="0">
                <a:latin typeface="Calibri" charset="0"/>
              </a:rPr>
              <a:t> a </a:t>
            </a:r>
            <a:r>
              <a:rPr lang="nb-NO" altLang="nb-NO" sz="1800" dirty="0" err="1">
                <a:latin typeface="Calibri" charset="0"/>
              </a:rPr>
              <a:t>credible</a:t>
            </a:r>
            <a:r>
              <a:rPr lang="nb-NO" altLang="nb-NO" sz="1800" dirty="0">
                <a:latin typeface="Calibri" charset="0"/>
              </a:rPr>
              <a:t> </a:t>
            </a:r>
            <a:r>
              <a:rPr lang="nb-NO" altLang="nb-NO" sz="1800" dirty="0" err="1">
                <a:latin typeface="Calibri" charset="0"/>
              </a:rPr>
              <a:t>deterrent</a:t>
            </a:r>
            <a:r>
              <a:rPr lang="nb-NO" altLang="nb-NO" sz="1800" dirty="0">
                <a:latin typeface="Calibri" charset="0"/>
              </a:rPr>
              <a:t> in </a:t>
            </a:r>
            <a:r>
              <a:rPr lang="nb-NO" altLang="nb-NO" sz="1800" dirty="0" err="1">
                <a:latin typeface="Calibri" charset="0"/>
              </a:rPr>
              <a:t>the</a:t>
            </a:r>
            <a:r>
              <a:rPr lang="nb-NO" altLang="nb-NO" sz="1800" dirty="0">
                <a:latin typeface="Calibri" charset="0"/>
              </a:rPr>
              <a:t> maritime </a:t>
            </a:r>
            <a:r>
              <a:rPr lang="nb-NO" altLang="nb-NO" sz="1800" dirty="0" err="1">
                <a:latin typeface="Calibri" charset="0"/>
              </a:rPr>
              <a:t>domain</a:t>
            </a:r>
            <a:r>
              <a:rPr lang="nb-NO" altLang="nb-NO" sz="1800" dirty="0">
                <a:latin typeface="Calibri" charset="0"/>
              </a:rPr>
              <a:t> is </a:t>
            </a:r>
            <a:r>
              <a:rPr lang="nb-NO" altLang="nb-NO" sz="1800" dirty="0" err="1">
                <a:latin typeface="Calibri" charset="0"/>
              </a:rPr>
              <a:t>important</a:t>
            </a:r>
            <a:r>
              <a:rPr lang="nb-NO" altLang="nb-NO" sz="1800" dirty="0">
                <a:latin typeface="Calibri" charset="0"/>
              </a:rPr>
              <a:t> for a </a:t>
            </a:r>
            <a:r>
              <a:rPr lang="nb-NO" altLang="nb-NO" sz="1800" dirty="0" err="1">
                <a:latin typeface="Calibri" charset="0"/>
              </a:rPr>
              <a:t>small</a:t>
            </a:r>
            <a:r>
              <a:rPr lang="nb-NO" altLang="nb-NO" sz="1800" dirty="0">
                <a:latin typeface="Calibri" charset="0"/>
              </a:rPr>
              <a:t> </a:t>
            </a:r>
            <a:r>
              <a:rPr lang="nb-NO" altLang="nb-NO" sz="1800" dirty="0" err="1">
                <a:latin typeface="Calibri" charset="0"/>
              </a:rPr>
              <a:t>nation</a:t>
            </a:r>
            <a:r>
              <a:rPr lang="nb-NO" altLang="nb-NO" sz="1800" dirty="0">
                <a:latin typeface="Calibri" charset="0"/>
              </a:rPr>
              <a:t> </a:t>
            </a:r>
            <a:r>
              <a:rPr lang="nb-NO" altLang="nb-NO" sz="1800" dirty="0" err="1">
                <a:latin typeface="Calibri" charset="0"/>
              </a:rPr>
              <a:t>with</a:t>
            </a:r>
            <a:r>
              <a:rPr lang="nb-NO" altLang="nb-NO" sz="1800" dirty="0">
                <a:latin typeface="Calibri" charset="0"/>
              </a:rPr>
              <a:t> </a:t>
            </a:r>
            <a:r>
              <a:rPr lang="nb-NO" altLang="nb-NO" sz="1800" dirty="0" err="1">
                <a:latin typeface="Calibri" charset="0"/>
              </a:rPr>
              <a:t>significant</a:t>
            </a:r>
            <a:r>
              <a:rPr lang="nb-NO" altLang="nb-NO" sz="1800" dirty="0">
                <a:latin typeface="Calibri" charset="0"/>
              </a:rPr>
              <a:t> </a:t>
            </a:r>
            <a:r>
              <a:rPr lang="nb-NO" altLang="nb-NO" sz="1800" dirty="0" err="1">
                <a:latin typeface="Calibri" charset="0"/>
              </a:rPr>
              <a:t>ocean</a:t>
            </a:r>
            <a:r>
              <a:rPr lang="nb-NO" altLang="nb-NO" sz="1800" dirty="0">
                <a:latin typeface="Calibri" charset="0"/>
              </a:rPr>
              <a:t> areas, a </a:t>
            </a:r>
            <a:r>
              <a:rPr lang="nb-NO" altLang="nb-NO" sz="1800" dirty="0" err="1">
                <a:latin typeface="Calibri" charset="0"/>
              </a:rPr>
              <a:t>long</a:t>
            </a:r>
            <a:r>
              <a:rPr lang="nb-NO" altLang="nb-NO" sz="1800" dirty="0">
                <a:latin typeface="Calibri" charset="0"/>
              </a:rPr>
              <a:t> </a:t>
            </a:r>
            <a:r>
              <a:rPr lang="nb-NO" altLang="nb-NO" sz="1800" dirty="0" err="1">
                <a:latin typeface="Calibri" charset="0"/>
              </a:rPr>
              <a:t>coastline</a:t>
            </a:r>
            <a:r>
              <a:rPr lang="nb-NO" altLang="nb-NO" sz="1800" dirty="0">
                <a:latin typeface="Calibri" charset="0"/>
              </a:rPr>
              <a:t> and huge </a:t>
            </a:r>
            <a:r>
              <a:rPr lang="nb-NO" altLang="nb-NO" sz="1800" dirty="0" err="1">
                <a:latin typeface="Calibri" charset="0"/>
              </a:rPr>
              <a:t>economic</a:t>
            </a:r>
            <a:r>
              <a:rPr lang="nb-NO" altLang="nb-NO" sz="1800" dirty="0">
                <a:latin typeface="Calibri" charset="0"/>
              </a:rPr>
              <a:t> </a:t>
            </a:r>
            <a:r>
              <a:rPr lang="nb-NO" altLang="nb-NO" sz="1800" dirty="0" err="1">
                <a:latin typeface="Calibri" charset="0"/>
              </a:rPr>
              <a:t>interest</a:t>
            </a:r>
            <a:r>
              <a:rPr lang="nb-NO" altLang="nb-NO" sz="1800" dirty="0">
                <a:latin typeface="Calibri" charset="0"/>
              </a:rPr>
              <a:t> in maritime </a:t>
            </a:r>
            <a:r>
              <a:rPr lang="nb-NO" altLang="nb-NO" sz="1800" dirty="0" err="1">
                <a:latin typeface="Calibri" charset="0"/>
              </a:rPr>
              <a:t>industries</a:t>
            </a:r>
            <a:r>
              <a:rPr lang="nb-NO" altLang="nb-NO" sz="1800" dirty="0">
                <a:latin typeface="Calibri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Calibri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Char char="Ø"/>
            </a:pPr>
            <a:r>
              <a:rPr lang="nb-NO" altLang="nb-NO" sz="1800" dirty="0">
                <a:latin typeface="Calibri" charset="0"/>
              </a:rPr>
              <a:t>Life </a:t>
            </a:r>
            <a:r>
              <a:rPr lang="nb-NO" altLang="nb-NO" sz="1800" dirty="0" err="1">
                <a:latin typeface="Calibri" charset="0"/>
              </a:rPr>
              <a:t>Cycle</a:t>
            </a:r>
            <a:r>
              <a:rPr lang="nb-NO" altLang="nb-NO" sz="1800" dirty="0">
                <a:latin typeface="Calibri" charset="0"/>
              </a:rPr>
              <a:t> </a:t>
            </a:r>
            <a:r>
              <a:rPr lang="nb-NO" altLang="nb-NO" sz="1800" dirty="0" err="1">
                <a:latin typeface="Calibri" charset="0"/>
              </a:rPr>
              <a:t>Cost</a:t>
            </a:r>
            <a:r>
              <a:rPr lang="nb-NO" altLang="nb-NO" sz="1800" dirty="0">
                <a:latin typeface="Calibri" charset="0"/>
              </a:rPr>
              <a:t> (LCC)</a:t>
            </a:r>
          </a:p>
          <a:p>
            <a:pPr eaLnBrk="1" hangingPunct="1">
              <a:spcBef>
                <a:spcPct val="0"/>
              </a:spcBef>
              <a:buFont typeface="Wingdings" charset="0"/>
              <a:buChar char="Ø"/>
            </a:pPr>
            <a:r>
              <a:rPr lang="nb-NO" altLang="nb-NO" sz="1800" dirty="0">
                <a:latin typeface="Calibri" charset="0"/>
              </a:rPr>
              <a:t>The </a:t>
            </a:r>
            <a:r>
              <a:rPr lang="nb-NO" altLang="nb-NO" sz="1800" dirty="0" err="1">
                <a:latin typeface="Calibri" charset="0"/>
              </a:rPr>
              <a:t>future</a:t>
            </a:r>
            <a:r>
              <a:rPr lang="nb-NO" altLang="nb-NO" sz="1800" dirty="0">
                <a:latin typeface="Calibri" charset="0"/>
              </a:rPr>
              <a:t> </a:t>
            </a:r>
            <a:r>
              <a:rPr lang="nb-NO" altLang="nb-NO" sz="1800" dirty="0" err="1">
                <a:latin typeface="Calibri" charset="0"/>
              </a:rPr>
              <a:t>structure</a:t>
            </a:r>
            <a:r>
              <a:rPr lang="nb-NO" altLang="nb-NO" sz="1800" dirty="0">
                <a:latin typeface="Calibri" charset="0"/>
              </a:rPr>
              <a:t> </a:t>
            </a:r>
            <a:r>
              <a:rPr lang="nb-NO" altLang="nb-NO" sz="1800" dirty="0" err="1">
                <a:latin typeface="Calibri" charset="0"/>
              </a:rPr>
              <a:t>of</a:t>
            </a:r>
            <a:r>
              <a:rPr lang="nb-NO" altLang="nb-NO" sz="1800" dirty="0">
                <a:latin typeface="Calibri" charset="0"/>
              </a:rPr>
              <a:t> </a:t>
            </a:r>
            <a:r>
              <a:rPr lang="nb-NO" altLang="nb-NO" sz="1800" dirty="0" err="1">
                <a:latin typeface="Calibri" charset="0"/>
              </a:rPr>
              <a:t>the</a:t>
            </a:r>
            <a:r>
              <a:rPr lang="nb-NO" altLang="nb-NO" sz="1800" dirty="0">
                <a:latin typeface="Calibri" charset="0"/>
              </a:rPr>
              <a:t> </a:t>
            </a:r>
            <a:r>
              <a:rPr lang="nb-NO" altLang="nb-NO" sz="1800" dirty="0" err="1">
                <a:latin typeface="Calibri" charset="0"/>
              </a:rPr>
              <a:t>Armed</a:t>
            </a:r>
            <a:r>
              <a:rPr lang="nb-NO" altLang="nb-NO" sz="1800" dirty="0">
                <a:latin typeface="Calibri" charset="0"/>
              </a:rPr>
              <a:t> Forces</a:t>
            </a:r>
          </a:p>
          <a:p>
            <a:pPr eaLnBrk="1" hangingPunct="1">
              <a:spcBef>
                <a:spcPct val="0"/>
              </a:spcBef>
              <a:buFont typeface="Wingdings" charset="0"/>
              <a:buChar char="Ø"/>
            </a:pPr>
            <a:r>
              <a:rPr lang="nb-NO" altLang="nb-NO" sz="1800" dirty="0">
                <a:latin typeface="Calibri" charset="0"/>
              </a:rPr>
              <a:t>International </a:t>
            </a:r>
            <a:r>
              <a:rPr lang="nb-NO" altLang="nb-NO" sz="1800" dirty="0" err="1">
                <a:latin typeface="Calibri" charset="0"/>
              </a:rPr>
              <a:t>cooperation</a:t>
            </a:r>
            <a:r>
              <a:rPr lang="nb-NO" altLang="nb-NO" sz="1800" dirty="0">
                <a:latin typeface="Calibri" charset="0"/>
              </a:rPr>
              <a:t> – </a:t>
            </a:r>
            <a:r>
              <a:rPr lang="nb-NO" altLang="nb-NO" sz="1800" dirty="0" err="1">
                <a:latin typeface="Calibri" charset="0"/>
              </a:rPr>
              <a:t>finding</a:t>
            </a:r>
            <a:r>
              <a:rPr lang="nb-NO" altLang="nb-NO" sz="1800" dirty="0">
                <a:latin typeface="Calibri" charset="0"/>
              </a:rPr>
              <a:t> a partner(s)</a:t>
            </a:r>
          </a:p>
          <a:p>
            <a:pPr eaLnBrk="1" hangingPunct="1">
              <a:spcBef>
                <a:spcPct val="0"/>
              </a:spcBef>
              <a:buFont typeface="Wingdings" charset="0"/>
              <a:buChar char="Ø"/>
            </a:pPr>
            <a:r>
              <a:rPr lang="nb-NO" altLang="nb-NO" sz="1800" dirty="0">
                <a:latin typeface="Calibri" charset="0"/>
              </a:rPr>
              <a:t>Norwegian </a:t>
            </a:r>
            <a:r>
              <a:rPr lang="nb-NO" altLang="nb-NO" sz="1800" dirty="0" err="1">
                <a:latin typeface="Calibri" charset="0"/>
              </a:rPr>
              <a:t>defence</a:t>
            </a:r>
            <a:r>
              <a:rPr lang="nb-NO" altLang="nb-NO" sz="1800" dirty="0">
                <a:latin typeface="Calibri" charset="0"/>
              </a:rPr>
              <a:t> </a:t>
            </a:r>
            <a:r>
              <a:rPr lang="nb-NO" altLang="nb-NO" sz="1800" dirty="0" err="1">
                <a:latin typeface="Calibri" charset="0"/>
              </a:rPr>
              <a:t>industrial</a:t>
            </a:r>
            <a:r>
              <a:rPr lang="nb-NO" altLang="nb-NO" sz="1800" dirty="0">
                <a:latin typeface="Calibri" charset="0"/>
              </a:rPr>
              <a:t> </a:t>
            </a:r>
            <a:r>
              <a:rPr lang="nb-NO" altLang="nb-NO" sz="1800" dirty="0" err="1">
                <a:latin typeface="Calibri" charset="0"/>
              </a:rPr>
              <a:t>interests</a:t>
            </a:r>
            <a:r>
              <a:rPr lang="nb-NO" altLang="nb-NO" sz="1800" dirty="0">
                <a:latin typeface="Calibri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Calibri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6600" y="1304925"/>
            <a:ext cx="7640638" cy="295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altLang="nb-NO" sz="3200" dirty="0" err="1" smtClean="0">
                <a:latin typeface="Calibri" pitchFamily="34" charset="0"/>
              </a:rPr>
              <a:t>Political</a:t>
            </a:r>
            <a:r>
              <a:rPr lang="nb-NO" altLang="nb-NO" sz="3200" dirty="0" smtClean="0">
                <a:latin typeface="Calibri" pitchFamily="34" charset="0"/>
              </a:rPr>
              <a:t> </a:t>
            </a:r>
            <a:r>
              <a:rPr lang="nb-NO" altLang="nb-NO" sz="3200" dirty="0" err="1" smtClean="0">
                <a:latin typeface="Calibri" pitchFamily="34" charset="0"/>
              </a:rPr>
              <a:t>considerations</a:t>
            </a:r>
            <a:endParaRPr lang="nb-NO" altLang="nb-NO" sz="3200" dirty="0" smtClean="0">
              <a:latin typeface="Calibri" pitchFamily="34" charset="0"/>
            </a:endParaRPr>
          </a:p>
        </p:txBody>
      </p:sp>
      <p:pic>
        <p:nvPicPr>
          <p:cNvPr id="9220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5314950"/>
            <a:ext cx="24780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\\ad.isl.dep.no\Data\Brukere\OBE\Dokumenter\My Pictures\212 A 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5314950"/>
            <a:ext cx="2316162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WSR04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5423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\\ad.isl.dep.no\Data\Brukere\OBE\Dokumenter\My Pictures\A-26 på bun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314950"/>
            <a:ext cx="22161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Line 22"/>
          <p:cNvSpPr>
            <a:spLocks noChangeShapeType="1"/>
          </p:cNvSpPr>
          <p:nvPr/>
        </p:nvSpPr>
        <p:spPr bwMode="auto">
          <a:xfrm>
            <a:off x="0" y="5300663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9225" name="Picture 5" descr="NA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-17463"/>
            <a:ext cx="12509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1" descr="\\ad.isl.dep.no\Data\Brukere\OBE\Dokumenter\My Pictures\Norsk flagg'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norwegian-submarine-arrives-at-norfolk_100927-n-6011d-032"/>
          <p:cNvPicPr>
            <a:picLocks noChangeAspect="1" noChangeArrowheads="1"/>
          </p:cNvPicPr>
          <p:nvPr/>
        </p:nvPicPr>
        <p:blipFill>
          <a:blip r:embed="rId3">
            <a:lum bright="2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1304925"/>
            <a:ext cx="7640638" cy="295275"/>
          </a:xfrm>
        </p:spPr>
        <p:txBody>
          <a:bodyPr/>
          <a:lstStyle/>
          <a:p>
            <a:r>
              <a:rPr lang="nb-NO" altLang="nb-NO" sz="3200">
                <a:latin typeface="Calibri" charset="0"/>
              </a:rPr>
              <a:t>Summary and conclusion </a:t>
            </a:r>
          </a:p>
        </p:txBody>
      </p:sp>
      <p:pic>
        <p:nvPicPr>
          <p:cNvPr id="10244" name="Picture 15" descr="FD_2CX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-1588"/>
            <a:ext cx="2295525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3533775" y="814388"/>
            <a:ext cx="1825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000" i="1">
                <a:solidFill>
                  <a:srgbClr val="000000"/>
                </a:solidFill>
              </a:rPr>
              <a:t>Norwegian Ministry of Defence</a:t>
            </a:r>
          </a:p>
        </p:txBody>
      </p:sp>
      <p:sp>
        <p:nvSpPr>
          <p:cNvPr id="19462" name="TekstSylinder 2"/>
          <p:cNvSpPr txBox="1">
            <a:spLocks noChangeArrowheads="1"/>
          </p:cNvSpPr>
          <p:nvPr/>
        </p:nvSpPr>
        <p:spPr bwMode="auto">
          <a:xfrm>
            <a:off x="250825" y="1700213"/>
            <a:ext cx="8207375" cy="345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DepCentury Old Styl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DepCentury Old Styl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DepCentury Old Style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4pPr>
            <a:lvl5pPr marL="2057400" indent="-228600"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pCentury Old Style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400" i="1"/>
              <a:t>	</a:t>
            </a:r>
            <a:endParaRPr lang="nb-NO" altLang="nb-NO" sz="1800" dirty="0">
              <a:latin typeface="Calibri" charset="0"/>
            </a:endParaRPr>
          </a:p>
          <a:p>
            <a:pPr lvl="1">
              <a:spcAft>
                <a:spcPts val="1200"/>
              </a:spcAft>
              <a:buFont typeface="Wingdings" charset="0"/>
              <a:buChar char="ü"/>
            </a:pP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Project 6346 is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on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schedule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in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producing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a basis for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the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decision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between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SLEP and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new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submarines </a:t>
            </a:r>
          </a:p>
          <a:p>
            <a:pPr lvl="1">
              <a:spcAft>
                <a:spcPts val="1200"/>
              </a:spcAft>
              <a:buFont typeface="Wingdings" charset="0"/>
              <a:buChar char="ü"/>
            </a:pP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A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recommendation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will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be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presented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to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the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government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in 2014</a:t>
            </a:r>
          </a:p>
          <a:p>
            <a:pPr lvl="1">
              <a:spcAft>
                <a:spcPts val="1200"/>
              </a:spcAft>
              <a:buFont typeface="Wingdings" charset="0"/>
              <a:buChar char="ü"/>
            </a:pP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A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project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definition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phase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will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start in 2014, and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the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plan is to present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the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Parliament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with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an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investment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project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nb-NO" altLang="nb-NO" dirty="0" err="1">
                <a:solidFill>
                  <a:srgbClr val="000000"/>
                </a:solidFill>
                <a:latin typeface="Calibri" charset="0"/>
              </a:rPr>
              <a:t>within</a:t>
            </a:r>
            <a:r>
              <a:rPr lang="nb-NO" altLang="nb-NO" dirty="0">
                <a:solidFill>
                  <a:srgbClr val="000000"/>
                </a:solidFill>
                <a:latin typeface="Calibri" charset="0"/>
              </a:rPr>
              <a:t> 2017</a:t>
            </a:r>
            <a:endParaRPr lang="nb-NO" altLang="nb-NO" sz="2400" dirty="0"/>
          </a:p>
          <a:p>
            <a:pPr>
              <a:buFontTx/>
              <a:buNone/>
            </a:pPr>
            <a:endParaRPr lang="nb-NO" altLang="nb-NO" sz="2400" dirty="0"/>
          </a:p>
          <a:p>
            <a:pPr>
              <a:spcAft>
                <a:spcPts val="1200"/>
              </a:spcAft>
              <a:buFont typeface="Wingdings" charset="0"/>
              <a:buChar char="ü"/>
            </a:pPr>
            <a:endParaRPr lang="nb-NO" altLang="nb-NO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10247" name="Group 4"/>
          <p:cNvGrpSpPr>
            <a:grpSpLocks/>
          </p:cNvGrpSpPr>
          <p:nvPr/>
        </p:nvGrpSpPr>
        <p:grpSpPr bwMode="auto">
          <a:xfrm>
            <a:off x="684213" y="1628775"/>
            <a:ext cx="7773987" cy="50800"/>
            <a:chOff x="624" y="1023"/>
            <a:chExt cx="5305" cy="32"/>
          </a:xfrm>
        </p:grpSpPr>
        <p:sp>
          <p:nvSpPr>
            <p:cNvPr id="10248" name="Rectangle 5"/>
            <p:cNvSpPr>
              <a:spLocks noChangeArrowheads="1"/>
            </p:cNvSpPr>
            <p:nvPr/>
          </p:nvSpPr>
          <p:spPr bwMode="auto">
            <a:xfrm>
              <a:off x="624" y="1023"/>
              <a:ext cx="5305" cy="6"/>
            </a:xfrm>
            <a:prstGeom prst="rect">
              <a:avLst/>
            </a:prstGeom>
            <a:solidFill>
              <a:srgbClr val="003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nb-NO" altLang="nb-NO" b="1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0249" name="Rectangle 6"/>
            <p:cNvSpPr>
              <a:spLocks noChangeArrowheads="1"/>
            </p:cNvSpPr>
            <p:nvPr/>
          </p:nvSpPr>
          <p:spPr bwMode="auto">
            <a:xfrm>
              <a:off x="766" y="1025"/>
              <a:ext cx="249" cy="30"/>
            </a:xfrm>
            <a:prstGeom prst="rect">
              <a:avLst/>
            </a:prstGeom>
            <a:solidFill>
              <a:srgbClr val="003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nb-NO" altLang="nb-NO" b="1">
                <a:solidFill>
                  <a:srgbClr val="000000"/>
                </a:solidFill>
                <a:latin typeface="Calibri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D_2_liggende">
  <a:themeElements>
    <a:clrScheme name="FD_2_liggende 4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00FF"/>
      </a:accent1>
      <a:accent2>
        <a:srgbClr val="FF33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2D00"/>
      </a:accent6>
      <a:hlink>
        <a:srgbClr val="00CC00"/>
      </a:hlink>
      <a:folHlink>
        <a:srgbClr val="969696"/>
      </a:folHlink>
    </a:clrScheme>
    <a:fontScheme name="FD_2_liggende">
      <a:majorFont>
        <a:latin typeface="DepCentury Old Style"/>
        <a:ea typeface=""/>
        <a:cs typeface=""/>
      </a:majorFont>
      <a:minorFont>
        <a:latin typeface="DepCentur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pCentury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pCentury Old Style" pitchFamily="18" charset="0"/>
          </a:defRPr>
        </a:defPPr>
      </a:lstStyle>
    </a:lnDef>
  </a:objectDefaults>
  <a:extraClrSchemeLst>
    <a:extraClrScheme>
      <a:clrScheme name="FD_2_ligge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D_2_ligge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D_2_ligge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D_2_liggende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00FF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2D00"/>
        </a:accent6>
        <a:hlink>
          <a:srgbClr val="00CC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P:\Brukermaler\Depsak\Maler\FD maler\FD_2_liggende.pot</Template>
  <TotalTime>7264</TotalTime>
  <Words>287</Words>
  <Application>Microsoft Office PowerPoint</Application>
  <PresentationFormat>On-screen Show (4:3)</PresentationFormat>
  <Paragraphs>70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FD_2_liggende</vt:lpstr>
      <vt:lpstr>Submarine capability beyond 2020</vt:lpstr>
      <vt:lpstr>PowerPoint Presentation</vt:lpstr>
      <vt:lpstr>Submarine capability beyond 2020</vt:lpstr>
      <vt:lpstr>Background information</vt:lpstr>
      <vt:lpstr> Project 6346 – conceptual study phase </vt:lpstr>
      <vt:lpstr>Utredningen i denne fasen</vt:lpstr>
      <vt:lpstr>Political considerations</vt:lpstr>
      <vt:lpstr>Summary and conclusion </vt:lpstr>
    </vt:vector>
  </TitlesOfParts>
  <Company>Forsvarsdepartementet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Roller og ansvar ved fremskaffelse av materiell</dc:title>
  <dc:creator>Berdal, Oliver</dc:creator>
  <cp:lastModifiedBy>fdbruker</cp:lastModifiedBy>
  <cp:revision>254</cp:revision>
  <cp:lastPrinted>2014-08-26T15:48:28Z</cp:lastPrinted>
  <dcterms:created xsi:type="dcterms:W3CDTF">2005-04-25T06:37:55Z</dcterms:created>
  <dcterms:modified xsi:type="dcterms:W3CDTF">2014-08-26T20:25:30Z</dcterms:modified>
</cp:coreProperties>
</file>